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6" r:id="rId30"/>
    <p:sldId id="288" r:id="rId31"/>
    <p:sldId id="289" r:id="rId32"/>
    <p:sldId id="290" r:id="rId33"/>
  </p:sldIdLst>
  <p:sldSz cx="14630400" cy="8229600"/>
  <p:notesSz cx="8229600" cy="14630400"/>
  <p:embeddedFontLst>
    <p:embeddedFont>
      <p:font typeface="Barlow Light" panose="00000400000000000000" pitchFamily="2" charset="0"/>
      <p:regular r:id="rId35"/>
      <p:italic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6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629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24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4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249216"/>
            <a:ext cx="6830497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AI: Marketing &amp; Πωλήσεις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286845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Πρακτικός οδηγός για ελληνικές επιχειρήσεις που θέλουν να μετατρέψουν την τεχνητή νοημοσύνη σε ανταγωνιστικό πλεονέκτημα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113" y="657106"/>
            <a:ext cx="13196173" cy="1348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Prompting για Πωλήσεις: Διαχείριση Αντιρρήσεων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13" y="2553414"/>
            <a:ext cx="8402479" cy="476130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7037" y="2489478"/>
            <a:ext cx="3181588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Δημιουργία Sales Scripts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9627037" y="3020139"/>
            <a:ext cx="4293751" cy="1275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AI μπορεί να δημιουργήσει εξατομικευμένα σενάρια για κάθε τύπο αντίρρησης που αντιμετωπίζει η ομάδα πωλήσεών σας: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9627037" y="4469844"/>
            <a:ext cx="4293751" cy="1913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"Είναι πολύ ακριβό" - Επιχειρήματα αξίας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"Θα το σκεφτώ" - Τεχνικές closing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"Ήδη συνεργάζομαι με άλλον" - Διαφοροποίηση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"Δεν έχω χρόνο" - Προτεραιοποίηση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627037" y="6557790"/>
            <a:ext cx="4293751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Κάθε script προσαρμόζεται στη φωνή και τις αξίες της επιχείρησής σας.</a:t>
            </a:r>
            <a:endParaRPr lang="en-US" sz="1600" dirty="0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DACFC518-1C6C-86EE-CC44-E9C3FF531EDC}"/>
              </a:ext>
            </a:extLst>
          </p:cNvPr>
          <p:cNvSpPr/>
          <p:nvPr/>
        </p:nvSpPr>
        <p:spPr>
          <a:xfrm>
            <a:off x="717113" y="2036147"/>
            <a:ext cx="1536025" cy="422315"/>
          </a:xfrm>
          <a:prstGeom prst="roundRect">
            <a:avLst>
              <a:gd name="adj" fmla="val 61564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4B45A66A-867E-805B-C698-F20D016A3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096" y="2160271"/>
            <a:ext cx="173236" cy="173236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CEF9EC8C-3866-3D78-3174-EE05451DE49F}"/>
              </a:ext>
            </a:extLst>
          </p:cNvPr>
          <p:cNvSpPr/>
          <p:nvPr/>
        </p:nvSpPr>
        <p:spPr>
          <a:xfrm>
            <a:off x="1133891" y="2086571"/>
            <a:ext cx="100119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LIVE DEMO</a:t>
            </a:r>
            <a:endParaRPr lang="en-US" sz="1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44709" y="2472690"/>
            <a:ext cx="1526977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4606" y="2589609"/>
            <a:ext cx="173236" cy="1732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34401" y="2537579"/>
            <a:ext cx="1007388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ΚΕΦΆΛΑΙΟ 2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6244709" y="2966323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Το Οπλοστάσιο του Marketing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6244709" y="4716661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Εργαλεία τεχνητής νοημοσύνης που μετατρέπουν τις διαδικασίες marketing από χρονοβόρες εργασίες σε αυτοματοποιημένες μηχανές παραγωγής περιεχομένου.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4613" y="966668"/>
            <a:ext cx="11236881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AdCreative.ai: Διαφημίσεις με Conversion Score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4613" y="2038588"/>
            <a:ext cx="3757255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Αυτόματη Δημιουργία Banners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14613" y="2531269"/>
            <a:ext cx="4312801" cy="881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AdCreative.ai χρησιμοποιεί machine learning από εκατομμύρια διαφημίσεις για να δημιουργήσει banners που μετατρέπουν: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14613" y="3569375"/>
            <a:ext cx="4312801" cy="1764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Προβλέψεις Conversion Score πριν την προβολή</a:t>
            </a:r>
            <a:endParaRPr lang="en-US" sz="150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Αυτόματη προσαρμογή σε όλες τις διαστάσεις</a:t>
            </a:r>
            <a:endParaRPr lang="en-US" sz="150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A/B testing σε πραγματικό χρόνο</a:t>
            </a:r>
            <a:endParaRPr lang="en-US" sz="150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Ενσωμάτωση με Facebook &amp; Google Ads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714613" y="5529301"/>
            <a:ext cx="4312801" cy="1357074"/>
          </a:xfrm>
          <a:prstGeom prst="roundRect">
            <a:avLst>
              <a:gd name="adj" fmla="val 21440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6" y="5815289"/>
            <a:ext cx="242411" cy="19395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344930" y="5751353"/>
            <a:ext cx="3488531" cy="881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ROI:</a:t>
            </a:r>
            <a:r>
              <a:rPr lang="en-US" sz="15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Μείωση του χρόνου δημιουργίας κατά 80% και αύξηση CTR κατά 14% κατά μέσο όρο</a:t>
            </a:r>
            <a:endParaRPr lang="en-US" sz="15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572" y="2298859"/>
            <a:ext cx="7994333" cy="45300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55909"/>
            <a:ext cx="131137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Brandmark.io: Εταιρική Ταυτότητα σε Δευτερόλεπτα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02218" y="3306247"/>
            <a:ext cx="6604754" cy="3367445"/>
          </a:xfrm>
          <a:prstGeom prst="roundRect">
            <a:avLst>
              <a:gd name="adj" fmla="val 15442"/>
            </a:avLst>
          </a:prstGeom>
          <a:solidFill>
            <a:srgbClr val="75BAE6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4" name="Text 2"/>
          <p:cNvSpPr/>
          <p:nvPr/>
        </p:nvSpPr>
        <p:spPr>
          <a:xfrm>
            <a:off x="818793" y="3522821"/>
            <a:ext cx="420731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Ολοκληρωμένη Λύση Branding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18793" y="4095631"/>
            <a:ext cx="617160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Δημιουργήστε επαγγελματική εταιρική ταυτότητα χωρίς designer: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18793" y="4983956"/>
            <a:ext cx="6171605" cy="1386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Logo με infinite variations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colors &amp; typography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Business cards &amp; letterheads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Social media assets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87139" y="3501152"/>
            <a:ext cx="629257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Brandmark χρησιμοποιεί AI για να δημιουργήσει λογότυπα που αντανακλούν την προσωπικότητα της επιχείρησής σας. Εισάγετε το όνομα, επιλέξτε το στυλ, και λάβετε εκατοντάδες επιλογές σε λίγα δευτερόλεπτα.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87139" y="5082897"/>
            <a:ext cx="629257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Κόστος: Από €25 για βασικό πακέτο έως €175 για πλήρη εταιρική ταυτότητα - κλάσμα του κόστους ενός παραδοσιακού designer.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601391"/>
            <a:ext cx="967823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Canva Magic Studio: AI Στη Σχεδίαση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747367"/>
            <a:ext cx="2430542" cy="24305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54486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Magic Eraser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5934789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Αφαίρεση ανεπιθύμητων στοιχείων από φωτογραφίες με ένα click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2747367"/>
            <a:ext cx="2430542" cy="24305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54486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Μετάφραση Banners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5934789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Αυτόματη μετάφραση σχεδίων σε 100+ γλώσσες διατηρώντας το layout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2747367"/>
            <a:ext cx="2430542" cy="24305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54486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Background Generator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5934789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Δημιουργία custom backgrounds για κάθε σχέδιο με text prompts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912501"/>
            <a:ext cx="1112901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OpusClip: Webinars σε Εκπαιδευτικά Clips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3058478"/>
            <a:ext cx="13113782" cy="2321362"/>
          </a:xfrm>
          <a:prstGeom prst="roundRect">
            <a:avLst>
              <a:gd name="adj" fmla="val 1400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4" name="Shape 2"/>
          <p:cNvSpPr/>
          <p:nvPr/>
        </p:nvSpPr>
        <p:spPr>
          <a:xfrm>
            <a:off x="765929" y="3066098"/>
            <a:ext cx="3274576" cy="2306122"/>
          </a:xfrm>
          <a:prstGeom prst="roundRect">
            <a:avLst>
              <a:gd name="adj" fmla="val 14093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5" name="Text 3"/>
          <p:cNvSpPr/>
          <p:nvPr/>
        </p:nvSpPr>
        <p:spPr>
          <a:xfrm>
            <a:off x="982504" y="3282672"/>
            <a:ext cx="251638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AI Curation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982504" y="3768804"/>
            <a:ext cx="251638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Εντοπισμός των πιο αξιόλογων moments από μεγάλα videos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4040505" y="3066098"/>
            <a:ext cx="3274695" cy="2306122"/>
          </a:xfrm>
          <a:prstGeom prst="rect">
            <a:avLst/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8" name="Shape 6"/>
          <p:cNvSpPr/>
          <p:nvPr/>
        </p:nvSpPr>
        <p:spPr>
          <a:xfrm>
            <a:off x="4040505" y="3066098"/>
            <a:ext cx="30480" cy="2306122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9" name="Text 7"/>
          <p:cNvSpPr/>
          <p:nvPr/>
        </p:nvSpPr>
        <p:spPr>
          <a:xfrm>
            <a:off x="4582120" y="3282672"/>
            <a:ext cx="219146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Υπότιτλοι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582120" y="3768804"/>
            <a:ext cx="219146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Αυτόματη προσθήκη animated captions για καλύτερο engagement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3769757" y="3948291"/>
            <a:ext cx="541615" cy="541615"/>
          </a:xfrm>
          <a:prstGeom prst="roundRect">
            <a:avLst>
              <a:gd name="adj" fmla="val 60004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5131" y="4083665"/>
            <a:ext cx="270748" cy="270748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7315200" y="3066098"/>
            <a:ext cx="3274576" cy="2306122"/>
          </a:xfrm>
          <a:prstGeom prst="rect">
            <a:avLst/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4" name="Shape 11"/>
          <p:cNvSpPr/>
          <p:nvPr/>
        </p:nvSpPr>
        <p:spPr>
          <a:xfrm>
            <a:off x="7315200" y="3066098"/>
            <a:ext cx="30480" cy="2306122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5" name="Text 12"/>
          <p:cNvSpPr/>
          <p:nvPr/>
        </p:nvSpPr>
        <p:spPr>
          <a:xfrm>
            <a:off x="7856815" y="3282672"/>
            <a:ext cx="219134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Reframing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7856815" y="3768804"/>
            <a:ext cx="2191345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Αυτόματη προσαρμογή σε vertical format για mobile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7044452" y="3948291"/>
            <a:ext cx="541615" cy="541615"/>
          </a:xfrm>
          <a:prstGeom prst="roundRect">
            <a:avLst>
              <a:gd name="adj" fmla="val 60004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9826" y="4083665"/>
            <a:ext cx="270748" cy="270748"/>
          </a:xfrm>
          <a:prstGeom prst="rect">
            <a:avLst/>
          </a:prstGeom>
        </p:spPr>
      </p:pic>
      <p:sp>
        <p:nvSpPr>
          <p:cNvPr id="19" name="Shape 15"/>
          <p:cNvSpPr/>
          <p:nvPr/>
        </p:nvSpPr>
        <p:spPr>
          <a:xfrm>
            <a:off x="10589776" y="3066098"/>
            <a:ext cx="3274695" cy="2306122"/>
          </a:xfrm>
          <a:prstGeom prst="rect">
            <a:avLst/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20" name="Shape 16"/>
          <p:cNvSpPr/>
          <p:nvPr/>
        </p:nvSpPr>
        <p:spPr>
          <a:xfrm>
            <a:off x="10589776" y="3066098"/>
            <a:ext cx="30480" cy="2306122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21" name="Text 17"/>
          <p:cNvSpPr/>
          <p:nvPr/>
        </p:nvSpPr>
        <p:spPr>
          <a:xfrm>
            <a:off x="11131391" y="3282672"/>
            <a:ext cx="251650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Virality Score</a:t>
            </a:r>
            <a:endParaRPr lang="en-US" sz="2200" dirty="0"/>
          </a:p>
        </p:txBody>
      </p:sp>
      <p:sp>
        <p:nvSpPr>
          <p:cNvPr id="22" name="Text 18"/>
          <p:cNvSpPr/>
          <p:nvPr/>
        </p:nvSpPr>
        <p:spPr>
          <a:xfrm>
            <a:off x="11131391" y="3768804"/>
            <a:ext cx="251650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Πρόβλεψη του viral potential κάθε clip</a:t>
            </a:r>
            <a:endParaRPr lang="en-US" sz="1700" dirty="0"/>
          </a:p>
        </p:txBody>
      </p:sp>
      <p:sp>
        <p:nvSpPr>
          <p:cNvPr id="23" name="Shape 19"/>
          <p:cNvSpPr/>
          <p:nvPr/>
        </p:nvSpPr>
        <p:spPr>
          <a:xfrm>
            <a:off x="10319028" y="3948291"/>
            <a:ext cx="541615" cy="541615"/>
          </a:xfrm>
          <a:prstGeom prst="roundRect">
            <a:avLst>
              <a:gd name="adj" fmla="val 60004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4402" y="4083665"/>
            <a:ext cx="270748" cy="270748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758309" y="5623560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Ιδανικό για consultants, coaches και επιχειρήσεις που οργανώνουν webinars και θέλουν να μεγιστοποιήσουν την αξία του περιεχομένου τους.</a:t>
            </a:r>
            <a:endParaRPr lang="en-US" sz="1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2345829" y="2472690"/>
            <a:ext cx="1526262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68958" y="2589609"/>
            <a:ext cx="173236" cy="1732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475726" y="2537579"/>
            <a:ext cx="1006673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ΚΕΦΆΛΑΙΟ 3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6244709" y="2966323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Το Οπλοστάσιο των Πωλήσεων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6244709" y="4716661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Εργαλεία AI που μετατρέπουν την προσέγγιση πωλήσεων από χειροκίνητη διαδικασία σε έξυπνη, αυτοματοποιημένη μηχανή δημιουργίας εσόδων.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9017" y="828675"/>
            <a:ext cx="8381524" cy="633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Apollo.ai: 275 Εκατομμύρια Επαφές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09017" y="1888927"/>
            <a:ext cx="3659029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Η Μεγαλύτερη Βάση Επαφών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09017" y="2376249"/>
            <a:ext cx="4318992" cy="871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Apollo.ai προσφέρει πρόσβαση σε τεράστια βάση επιχειρηματικών επαφών με προηγμένα φίλτρα: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09017" y="3401973"/>
            <a:ext cx="4318992" cy="2035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Εύρεση email &amp; LinkedIn οποιουδήποτε CEO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Φιλτράρισμα ανά κλάδο, μέγεθος, τοποθεσία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Verified contact information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Τεχνολογίες που χρησιμοποιεί η εταιρεία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Πρόσφατες αλλαγές (funding, hiring)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709017" y="5629473"/>
            <a:ext cx="4318992" cy="1340882"/>
          </a:xfrm>
          <a:prstGeom prst="roundRect">
            <a:avLst>
              <a:gd name="adj" fmla="val 21530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22" y="5914985"/>
            <a:ext cx="240506" cy="19240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334333" y="5848429"/>
            <a:ext cx="3501271" cy="871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Power Move:</a:t>
            </a:r>
            <a:r>
              <a:rPr lang="en-US" sz="15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Συνδυάστε το με AI prompts για personalized outreach σε χιλιάδες prospects</a:t>
            </a:r>
            <a:endParaRPr lang="en-US" sz="15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833" y="2292191"/>
            <a:ext cx="8002429" cy="45346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51667"/>
            <a:ext cx="933854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Crystal Knows: Ψυχολογία Πελάτη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44635" y="257401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Ανάλυση Προφίλ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3060144"/>
            <a:ext cx="393704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Εισάγετε το LinkedIn URL του prospect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9290" y="2916019"/>
            <a:ext cx="324088" cy="3240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257401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DISC Assessment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932" y="3060144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AI αναλύει τη συμπεριφορά και την προσωπικότητα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7308" y="3306663"/>
            <a:ext cx="324088" cy="3240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503134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Συστάσεις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932" y="5517475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Λάβετε προτάσεις για το πώς να επικοινωνήσετε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76664" y="5544681"/>
            <a:ext cx="324088" cy="32408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44635" y="503134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Προσαρμογή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8309" y="5517475"/>
            <a:ext cx="393704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Εφαρμόστε το κατάλληλο communication style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0270" y="2097643"/>
            <a:ext cx="4589740" cy="458974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38646" y="5154037"/>
            <a:ext cx="324088" cy="32408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58309" y="693110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"κάμερα" στην ψυχολογία του πελάτη που σας δίνει unfair advantage στις πωλήσεις.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8777" y="1062871"/>
            <a:ext cx="12210693" cy="647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Chatbase &amp; Custom GPTs: Ο Ψηφιακός Υπάλληλος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77" y="2179439"/>
            <a:ext cx="8446294" cy="47861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2750" y="2261711"/>
            <a:ext cx="4326374" cy="647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Εκπαιδεύστε το AI στα Δεδομένα Σας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9622750" y="3087648"/>
            <a:ext cx="4326374" cy="901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Δημιουργήστε έναν εξειδικευμένο AI assistant που γνωρίζει τα πάντα για την επιχείρησή σας: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9622750" y="4149685"/>
            <a:ext cx="4326374" cy="150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Upload όλων των PDFs, τιμοκαταλόγων, FAQs</a:t>
            </a:r>
            <a:endParaRPr lang="en-US" sz="150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Training σε προϊόντα και υπηρεσίες</a:t>
            </a:r>
            <a:endParaRPr lang="en-US" sz="150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Απαντήσεις 24/7 σε πελάτες</a:t>
            </a:r>
            <a:endParaRPr lang="en-US" sz="150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Ενσωμάτωση στο website σας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9622750" y="5812772"/>
            <a:ext cx="4326374" cy="901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Chatbase φροντίζει να απαντά με ακρίβεια, χωρίς hallucinations, βασιζόμενο αποκλειστικά στα δεδομένα σας.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406789" y="742712"/>
            <a:ext cx="1465302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68958" y="859631"/>
            <a:ext cx="173236" cy="1732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536686" y="807601"/>
            <a:ext cx="945713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ΠΡΌΚΛΗΣΗ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58309" y="1236345"/>
            <a:ext cx="1238190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Η Ψηφιακή Κόπωση και ο Ανταγωνισμός x10</a:t>
            </a:r>
            <a:endParaRPr lang="en-US" sz="4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2517696"/>
            <a:ext cx="8338899" cy="47253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33466" y="277379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Το Πρόβλημα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633466" y="3346609"/>
            <a:ext cx="4246126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Οι ελληνικές επιχειρήσεις αντιμετωπίζουν μία άνευ προηγουμένου πρόκληση: ο ανταγωνισμός κινείται με ταχύτητα x10 χρησιμοποιώντας AI, ενώ πολλοί παραμένουν παγιδευμένοι στην ψηφιακή κόπωση και την αβεβαιότητα.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9633466" y="5621774"/>
            <a:ext cx="4246126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απόσταση μεταξύ όσων υιοθετούν την τεχνολογία και όσων αργούν μεγαλώνει καθημερινά. Η ερώτηση δεν είναι πλέον "αν" αλλά "πότε και πώς".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297" y="1092875"/>
            <a:ext cx="11481435" cy="618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MeetGeek: Πρακτικά Που Γράφονται Μόνα Τους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658297" y="2511147"/>
            <a:ext cx="3829526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Αυτόματη Τεκμηρίωση Meetings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658297" y="2983706"/>
            <a:ext cx="4361498" cy="562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MeetGeek συνδέεται στα Zoom/Teams meetings σας και: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8297" y="3692843"/>
            <a:ext cx="4361498" cy="1686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Font typeface="+mj-lt"/>
              <a:buAutoNum type="arabicPeriod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Καταγράφει αυτόματα τη συνομιλία</a:t>
            </a:r>
            <a:endParaRPr lang="en-US" sz="1450" dirty="0"/>
          </a:p>
          <a:p>
            <a:pPr marL="342900" indent="-342900" algn="l">
              <a:lnSpc>
                <a:spcPts val="2200"/>
              </a:lnSpc>
              <a:buSzPct val="100000"/>
              <a:buFont typeface="+mj-lt"/>
              <a:buAutoNum type="arabicPeriod" startAt="2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Δημιουργεί transcript με timestamps</a:t>
            </a:r>
            <a:endParaRPr lang="en-US" sz="1450" dirty="0"/>
          </a:p>
          <a:p>
            <a:pPr marL="342900" indent="-342900" algn="l">
              <a:lnSpc>
                <a:spcPts val="2200"/>
              </a:lnSpc>
              <a:buSzPct val="100000"/>
              <a:buFont typeface="+mj-lt"/>
              <a:buAutoNum type="arabicPeriod" startAt="3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Εξάγει key points και action items</a:t>
            </a:r>
            <a:endParaRPr lang="en-US" sz="1450" dirty="0"/>
          </a:p>
          <a:p>
            <a:pPr marL="342900" indent="-342900" algn="l">
              <a:lnSpc>
                <a:spcPts val="2200"/>
              </a:lnSpc>
              <a:buSzPct val="100000"/>
              <a:buFont typeface="+mj-lt"/>
              <a:buAutoNum type="arabicPeriod" startAt="4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Στέλνει summary στους συμμετέχοντες</a:t>
            </a:r>
            <a:endParaRPr lang="en-US" sz="1450" dirty="0"/>
          </a:p>
          <a:p>
            <a:pPr marL="342900" indent="-342900" algn="l">
              <a:lnSpc>
                <a:spcPts val="2200"/>
              </a:lnSpc>
              <a:buSzPct val="100000"/>
              <a:buFont typeface="+mj-lt"/>
              <a:buAutoNum type="arabicPeriod" startAt="5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Αποθηκεύει insights για μελλοντική αναφορά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58297" y="5526486"/>
            <a:ext cx="4361498" cy="84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Ιδανικό για sales calls - μπορείτε να επικεντρωθείτε στον πελάτη αντί να κρατάτε σημειώσεις.</a:t>
            </a:r>
            <a:endParaRPr lang="en-US" sz="14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281" y="2140148"/>
            <a:ext cx="8493323" cy="481286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911429"/>
            <a:ext cx="798730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Lavender.ai: Email Optimization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3057406"/>
            <a:ext cx="3115985" cy="2670334"/>
          </a:xfrm>
          <a:prstGeom prst="roundRect">
            <a:avLst>
              <a:gd name="adj" fmla="val 12171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4" name="Shape 2"/>
          <p:cNvSpPr/>
          <p:nvPr/>
        </p:nvSpPr>
        <p:spPr>
          <a:xfrm>
            <a:off x="788789" y="3087886"/>
            <a:ext cx="3055025" cy="649962"/>
          </a:xfrm>
          <a:prstGeom prst="roundRect">
            <a:avLst>
              <a:gd name="adj" fmla="val 44374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3841" y="3246477"/>
            <a:ext cx="324922" cy="32492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05364" y="3954423"/>
            <a:ext cx="262187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Email Score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05364" y="4440555"/>
            <a:ext cx="262187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Βαθμολογεί κάθε email πριν το στείλετε με βάση πιθανότητα απάντησης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090868" y="3057406"/>
            <a:ext cx="3115985" cy="2670334"/>
          </a:xfrm>
          <a:prstGeom prst="roundRect">
            <a:avLst>
              <a:gd name="adj" fmla="val 12171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9" name="Shape 6"/>
          <p:cNvSpPr/>
          <p:nvPr/>
        </p:nvSpPr>
        <p:spPr>
          <a:xfrm>
            <a:off x="4121348" y="3087886"/>
            <a:ext cx="3055025" cy="649962"/>
          </a:xfrm>
          <a:prstGeom prst="roundRect">
            <a:avLst>
              <a:gd name="adj" fmla="val 44374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6400" y="3246477"/>
            <a:ext cx="324922" cy="32492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37923" y="3954423"/>
            <a:ext cx="262187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Personalization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4337923" y="4440555"/>
            <a:ext cx="262187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Προτείνει τρόπους να κάνετε το email πιο προσωπικό και relevant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7423428" y="3057406"/>
            <a:ext cx="3115985" cy="2670334"/>
          </a:xfrm>
          <a:prstGeom prst="roundRect">
            <a:avLst>
              <a:gd name="adj" fmla="val 12171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4" name="Shape 10"/>
          <p:cNvSpPr/>
          <p:nvPr/>
        </p:nvSpPr>
        <p:spPr>
          <a:xfrm>
            <a:off x="7453908" y="3087886"/>
            <a:ext cx="3055025" cy="649962"/>
          </a:xfrm>
          <a:prstGeom prst="roundRect">
            <a:avLst>
              <a:gd name="adj" fmla="val 44374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18959" y="3246477"/>
            <a:ext cx="324922" cy="32492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670483" y="3954423"/>
            <a:ext cx="262187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Mobile Preview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7670483" y="4440555"/>
            <a:ext cx="262187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Δείχνει πώς φαίνεται το email σε mobile συσκευές</a:t>
            </a:r>
            <a:endParaRPr lang="en-US" sz="1700" dirty="0"/>
          </a:p>
        </p:txBody>
      </p:sp>
      <p:sp>
        <p:nvSpPr>
          <p:cNvPr id="18" name="Shape 13"/>
          <p:cNvSpPr/>
          <p:nvPr/>
        </p:nvSpPr>
        <p:spPr>
          <a:xfrm>
            <a:off x="10755987" y="3057406"/>
            <a:ext cx="3116104" cy="2670334"/>
          </a:xfrm>
          <a:prstGeom prst="roundRect">
            <a:avLst>
              <a:gd name="adj" fmla="val 12171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9" name="Shape 14"/>
          <p:cNvSpPr/>
          <p:nvPr/>
        </p:nvSpPr>
        <p:spPr>
          <a:xfrm>
            <a:off x="10786467" y="3087886"/>
            <a:ext cx="3055144" cy="649962"/>
          </a:xfrm>
          <a:prstGeom prst="roundRect">
            <a:avLst>
              <a:gd name="adj" fmla="val 44374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51519" y="3246477"/>
            <a:ext cx="324922" cy="32492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1003042" y="3954423"/>
            <a:ext cx="262199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Performance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11003042" y="4440555"/>
            <a:ext cx="262199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Συγκρίνει το email σας με benchmarks του κλάδου</a:t>
            </a:r>
            <a:endParaRPr lang="en-US" sz="1700" dirty="0"/>
          </a:p>
        </p:txBody>
      </p:sp>
      <p:sp>
        <p:nvSpPr>
          <p:cNvPr id="23" name="Text 17"/>
          <p:cNvSpPr/>
          <p:nvPr/>
        </p:nvSpPr>
        <p:spPr>
          <a:xfrm>
            <a:off x="758309" y="5971461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Αποτέλεσμα: +30% open rates και +50% reply rates κατά μέσο όρο για τους χρήστες.</a:t>
            </a:r>
            <a:endParaRPr lang="en-US" sz="17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44709" y="2646045"/>
            <a:ext cx="1543050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4606" y="2762964"/>
            <a:ext cx="173236" cy="1732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34401" y="2710934"/>
            <a:ext cx="1023461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ΚΕΦΆΛΑΙΟ 4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6244709" y="3139678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n8n: Η Ορχήστρα των Αυτοματισμών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6244709" y="4890016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n8n είναι το κεντρικό σύστημα που συνδέει όλα τα AI εργαλεία σας και δημιουργεί έξυπνους αυτοματισμούς που λειτουργούν 24/7.</a:t>
            </a:r>
            <a:endParaRPr lang="en-US" sz="17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28675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Τι Είναι το n8n;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270879"/>
            <a:ext cx="8338899" cy="47253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3466" y="2082879"/>
            <a:ext cx="312932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Ο Αόρατος Υπάλληλος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3466" y="2655689"/>
            <a:ext cx="4246126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n8n είναι μία open-source πλατφόρμα αυτοματισμού που συνδέει εφαρμογές, APIs και βάσεις δεδομένων χωρίς να χρειάζεται κώδικας.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9633466" y="4237434"/>
            <a:ext cx="4246126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Λειτουργεί ως ο "εγκέφαλος" που ορχηστρώνει όλα τα εργαλεία σας: από το ChatGPT και το AdCreative, μέχρι το CRM και το email marketing σας.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633466" y="5819180"/>
            <a:ext cx="4246126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Σκεφτείτε το ως έναν υπάλληλο που δεν κοιμάται ποτέ, ελέγχει trigger events, εκτελεί εργασίες και παίρνει αποφάσεις βάσει κανόνων που του έχετε ορίσει.</a:t>
            </a:r>
            <a:endParaRPr lang="en-US" sz="17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029658"/>
            <a:ext cx="680323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Το Πλεονέκτημα του n8n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3175635"/>
            <a:ext cx="4226838" cy="3024307"/>
          </a:xfrm>
          <a:prstGeom prst="roundRect">
            <a:avLst>
              <a:gd name="adj" fmla="val 1074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4" name="Text 2"/>
          <p:cNvSpPr/>
          <p:nvPr/>
        </p:nvSpPr>
        <p:spPr>
          <a:xfrm>
            <a:off x="982504" y="3399830"/>
            <a:ext cx="328945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Κόστος x10 Χαμηλότερο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82504" y="3885962"/>
            <a:ext cx="377844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Σε σύγκριση με το Zapier, το n8n κοστίζει κλάσμα του ποσού - ειδικά για πολλές εργασίες μηνιαίως. Self-hosted έκδοση: δωρεάν.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5201722" y="3175635"/>
            <a:ext cx="4226838" cy="3024307"/>
          </a:xfrm>
          <a:prstGeom prst="roundRect">
            <a:avLst>
              <a:gd name="adj" fmla="val 1074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7" name="Text 5"/>
          <p:cNvSpPr/>
          <p:nvPr/>
        </p:nvSpPr>
        <p:spPr>
          <a:xfrm>
            <a:off x="5425916" y="339983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Πλήρης Ασφάλεια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25916" y="3885962"/>
            <a:ext cx="377844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Τα δεδομένα σας μένουν στους δικούς σας servers. Κρίσιμο για GDPR compliance και εμπιστευτικές πληροφορίες.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9645134" y="3175635"/>
            <a:ext cx="4226957" cy="3024307"/>
          </a:xfrm>
          <a:prstGeom prst="roundRect">
            <a:avLst>
              <a:gd name="adj" fmla="val 1074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0" name="Text 8"/>
          <p:cNvSpPr/>
          <p:nvPr/>
        </p:nvSpPr>
        <p:spPr>
          <a:xfrm>
            <a:off x="9869329" y="3399830"/>
            <a:ext cx="377856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Απεριόριστες Δυνατότητες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69329" y="4242197"/>
            <a:ext cx="377856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Με 400+ ενσωματώσεις και τη δυνατότητα custom code, δεν υπάρχουν όρια στους αυτοματισμούς που μπορείτε να φτιάξετε.</a:t>
            </a:r>
            <a:endParaRPr lang="en-US" sz="17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3899" y="705088"/>
            <a:ext cx="9538811" cy="671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Flow 1: Το Εργοστάσιο Περιεχομένου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701" y="1760220"/>
            <a:ext cx="10266998" cy="469880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1268" y="2933385"/>
            <a:ext cx="660111" cy="66011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043150" y="5137951"/>
            <a:ext cx="1927525" cy="781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Αυτόματη δημοσίευση</a:t>
            </a:r>
            <a:endParaRPr lang="en-US" sz="24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14641" y="2934623"/>
            <a:ext cx="660112" cy="66011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613940" y="5137951"/>
            <a:ext cx="1927525" cy="781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DALL·E εικόνα</a:t>
            </a:r>
            <a:endParaRPr lang="en-US" sz="24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98634" y="2934623"/>
            <a:ext cx="660111" cy="66011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5197932" y="5137951"/>
            <a:ext cx="1927525" cy="781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ChatGPT γράφει</a:t>
            </a:r>
            <a:endParaRPr lang="en-US" sz="245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69424" y="2934623"/>
            <a:ext cx="660111" cy="660112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2729116" y="5333302"/>
            <a:ext cx="1927525" cy="390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Σημείωση</a:t>
            </a:r>
            <a:endParaRPr lang="en-US" sz="2450" dirty="0"/>
          </a:p>
        </p:txBody>
      </p:sp>
      <p:sp>
        <p:nvSpPr>
          <p:cNvPr id="12" name="Text 5"/>
          <p:cNvSpPr/>
          <p:nvPr/>
        </p:nvSpPr>
        <p:spPr>
          <a:xfrm>
            <a:off x="713899" y="6675001"/>
            <a:ext cx="13202603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Αυτός ο workflow μετατρέπει απλές σημειώσεις σε πλήρως formatted social media posts με custom imagery.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713899" y="7207687"/>
            <a:ext cx="13202603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Αποτέλεσμα: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Από μία ιδέα στο μυαλό σας σε 3 posts σε διαφορετικά platforms μέσα σε 2 λεπτά, χωρίς να ανοίξετε καν τον υπολογιστή.</a:t>
            </a:r>
            <a:endParaRPr lang="en-US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570" y="599242"/>
            <a:ext cx="9212104" cy="599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Flow 2: Ο Ανιχνευτής Χρυσών Πελατών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50570" y="1601391"/>
            <a:ext cx="1822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" y="1888212"/>
            <a:ext cx="6342221" cy="228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0570" y="2025015"/>
            <a:ext cx="239875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Lead Capture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50570" y="2478167"/>
            <a:ext cx="6342221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Κάποιος συμπληρώνει φόρμα στο website σας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50570" y="3036689"/>
            <a:ext cx="1822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4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" y="3305294"/>
            <a:ext cx="6342221" cy="228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0570" y="3460313"/>
            <a:ext cx="239875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Enrichment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750570" y="3913465"/>
            <a:ext cx="6342221" cy="536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Apollo.ai ψάχνει τον τζίρο της εταιρείας, αριθμό εργαζομένων, funding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750570" y="4740473"/>
            <a:ext cx="1822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4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" y="4990862"/>
            <a:ext cx="6342221" cy="228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0570" y="5164098"/>
            <a:ext cx="239875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AI Scoring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750570" y="5617250"/>
            <a:ext cx="6342221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ChatGPT αξιολογεί το lead (Α/Β/C) βάσει των κριτηρίων σας</a:t>
            </a:r>
            <a:endParaRPr lang="en-US" sz="1400" dirty="0"/>
          </a:p>
        </p:txBody>
      </p:sp>
      <p:sp>
        <p:nvSpPr>
          <p:cNvPr id="15" name="Text 10"/>
          <p:cNvSpPr/>
          <p:nvPr/>
        </p:nvSpPr>
        <p:spPr>
          <a:xfrm>
            <a:off x="750570" y="6175772"/>
            <a:ext cx="182285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14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" y="6407944"/>
            <a:ext cx="6342221" cy="2286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50570" y="6599396"/>
            <a:ext cx="2398752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Alert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750570" y="7052548"/>
            <a:ext cx="6342221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Για Α-leads: άμεση ειδοποίηση στο Viber του top πωλητή</a:t>
            </a:r>
            <a:endParaRPr lang="en-US" sz="1400" dirty="0"/>
          </a:p>
        </p:txBody>
      </p:sp>
      <p:sp>
        <p:nvSpPr>
          <p:cNvPr id="19" name="Text 13"/>
          <p:cNvSpPr/>
          <p:nvPr/>
        </p:nvSpPr>
        <p:spPr>
          <a:xfrm>
            <a:off x="7545229" y="1582222"/>
            <a:ext cx="3254931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Lead Enrichment στην Πράξη</a:t>
            </a:r>
            <a:endParaRPr lang="en-US" sz="1850" dirty="0"/>
          </a:p>
        </p:txBody>
      </p:sp>
      <p:sp>
        <p:nvSpPr>
          <p:cNvPr id="20" name="Text 14"/>
          <p:cNvSpPr/>
          <p:nvPr/>
        </p:nvSpPr>
        <p:spPr>
          <a:xfrm>
            <a:off x="7545229" y="2035373"/>
            <a:ext cx="6342221" cy="805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Αντί να χάνετε χρόνο με leads χαμηλής ποιότητας, το σύστημα προσδιορίζει αυτόματα τους υψηλής αξίας prospects και τους κατευθύνει στον κατάλληλο πωλητή.</a:t>
            </a:r>
            <a:endParaRPr lang="en-US" sz="1400" dirty="0"/>
          </a:p>
        </p:txBody>
      </p:sp>
      <p:sp>
        <p:nvSpPr>
          <p:cNvPr id="21" name="Shape 15"/>
          <p:cNvSpPr/>
          <p:nvPr/>
        </p:nvSpPr>
        <p:spPr>
          <a:xfrm>
            <a:off x="7545229" y="3086219"/>
            <a:ext cx="6342221" cy="964882"/>
          </a:xfrm>
          <a:prstGeom prst="roundRect">
            <a:avLst>
              <a:gd name="adj" fmla="val 28341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13" y="3352562"/>
            <a:ext cx="227767" cy="182285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8137565" y="3212187"/>
            <a:ext cx="5567601" cy="536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ROI Example:</a:t>
            </a:r>
            <a:r>
              <a:rPr lang="en-US" sz="14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Μία εταιρεία B2B SaaS αύξησε τα qualified meetings κατά 340% μετά την υλοποίηση αυτού του flow.</a:t>
            </a:r>
            <a:endParaRPr lang="en-US" sz="1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67358"/>
            <a:ext cx="936105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Flow 3: Έξυπνο Follow-up Πελατών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1913334"/>
            <a:ext cx="6556891" cy="8665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74884" y="299644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Email Ερώτησης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74884" y="3482578"/>
            <a:ext cx="612374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Πελάτης στέλνει ερώτηση για προϊόν/υπηρεσία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13334"/>
            <a:ext cx="6556891" cy="8665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31775" y="299644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Αναζήτηση Γνώσης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31775" y="3482578"/>
            <a:ext cx="612374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AI ψάχνει σε PDFs, τιμοκαταλόγους, FAQs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4045863"/>
            <a:ext cx="6556891" cy="8665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4884" y="512897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Σύνταξη Απάντησης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4884" y="5615107"/>
            <a:ext cx="612374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ChatGPT γράφει personalized απάντηση με το brand voice σας</a:t>
            </a:r>
            <a:endParaRPr lang="en-US" sz="17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045863"/>
            <a:ext cx="6556891" cy="86653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31775" y="512897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Auto Follow-up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31775" y="5615107"/>
            <a:ext cx="612374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Αν δεν απαντήσει σε 3 ημέρες, αυτόματο gentle reminder</a:t>
            </a:r>
            <a:endParaRPr lang="en-US" sz="1700" dirty="0"/>
          </a:p>
        </p:txBody>
      </p:sp>
      <p:sp>
        <p:nvSpPr>
          <p:cNvPr id="15" name="Text 9"/>
          <p:cNvSpPr/>
          <p:nvPr/>
        </p:nvSpPr>
        <p:spPr>
          <a:xfrm>
            <a:off x="758309" y="6768822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Αυτός ο αυτοματισμός διασφαλίζει ότι κανένα lead δεν πέφτει στις ρωγμές και ότι η εξυπηρέτηση παραμένει consistent και επαγγελματική.</a:t>
            </a:r>
            <a:endParaRPr lang="en-US" sz="17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1" y="0"/>
            <a:ext cx="10972525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98773" y="2672600"/>
            <a:ext cx="3902551" cy="5557001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60"/>
            </a:p>
          </p:txBody>
        </p:sp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60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60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6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429893" y="1"/>
            <a:ext cx="4215547" cy="4147549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pic>
        <p:nvPicPr>
          <p:cNvPr id="5" name="Εικόνα 4" descr="Εικόνα που περιέχει γραφικά, γραμματοσειρά, γραφιστική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36337D3-069A-4CD4-06F0-06896D501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767" y="1108616"/>
            <a:ext cx="2366435" cy="495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005" y="2906019"/>
            <a:ext cx="5245943" cy="4367147"/>
          </a:xfrm>
        </p:spPr>
        <p:txBody>
          <a:bodyPr anchor="ctr">
            <a:normAutofit/>
          </a:bodyPr>
          <a:lstStyle/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Live </a:t>
            </a:r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selling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 πλατφόρμα για πωλήσεις σε πραγματικό χρόνο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Ζωντανή παρουσίαση προϊόντων με άμεση αλληλεπίδραση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Αγορά μέσα στο </a:t>
            </a:r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live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 χωρίς πολύπλοκα βήματα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Ιδανικό για </a:t>
            </a:r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brands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, </a:t>
            </a:r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retailers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, </a:t>
            </a:r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creators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 &amp; </a:t>
            </a:r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marketplaces</a:t>
            </a:r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Graphic 6" descr="Shopping cart">
            <a:extLst>
              <a:ext uri="{FF2B5EF4-FFF2-40B4-BE49-F238E27FC236}">
                <a16:creationId xmlns:a16="http://schemas.microsoft.com/office/drawing/2014/main" id="{6EDAC312-AD75-7A26-C64D-55412585C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9701" y="4635805"/>
            <a:ext cx="2395633" cy="2395633"/>
          </a:xfrm>
          <a:prstGeom prst="rect">
            <a:avLst/>
          </a:prstGeom>
        </p:spPr>
      </p:pic>
      <p:pic>
        <p:nvPicPr>
          <p:cNvPr id="8" name="Εικόνα 7" descr="Εικόνα που περιέχει στιγμιότυπο οθόνης, λογισμικό πολυμέσων, λογισμικό γραφικών, κείμεν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2A7BBF4-AEFB-4E8C-2F7D-D18EF253D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367" y="2115309"/>
            <a:ext cx="10972800" cy="525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1" y="1"/>
            <a:ext cx="10972525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9074" y="0"/>
            <a:ext cx="10972526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09124" y="610606"/>
            <a:ext cx="4696160" cy="7487593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6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6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6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16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872" y="1491616"/>
            <a:ext cx="3470148" cy="5246369"/>
          </a:xfrm>
        </p:spPr>
        <p:txBody>
          <a:bodyPr>
            <a:normAutofit/>
          </a:bodyPr>
          <a:lstStyle/>
          <a:p>
            <a:r>
              <a:rPr lang="en-US" sz="3720">
                <a:solidFill>
                  <a:schemeClr val="tx2"/>
                </a:solidFill>
              </a:rPr>
              <a:t>LivelyVend – </a:t>
            </a:r>
            <a:r>
              <a:rPr lang="el-GR" sz="3720">
                <a:solidFill>
                  <a:schemeClr val="tx2"/>
                </a:solidFill>
              </a:rPr>
              <a:t>Επιχειρηματική Αξία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780" y="965606"/>
            <a:ext cx="4699102" cy="6276442"/>
          </a:xfrm>
        </p:spPr>
        <p:txBody>
          <a:bodyPr anchor="ctr">
            <a:normAutofit/>
          </a:bodyPr>
          <a:lstStyle/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Αύξηση </a:t>
            </a:r>
            <a:r>
              <a:rPr lang="en-US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conversion rate 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μέσω </a:t>
            </a:r>
            <a:r>
              <a:rPr lang="en-US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live engagement</a:t>
            </a:r>
          </a:p>
          <a:p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Μείωση </a:t>
            </a:r>
            <a:r>
              <a:rPr lang="en-US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friction 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στο </a:t>
            </a:r>
            <a:r>
              <a:rPr lang="en-US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checkout</a:t>
            </a:r>
          </a:p>
          <a:p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Human‑centric 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εμπειρία πωλήσεων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Analytics 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απόδοσης </a:t>
            </a:r>
            <a:r>
              <a:rPr lang="en-US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live sessions</a:t>
            </a:r>
          </a:p>
        </p:txBody>
      </p:sp>
      <p:pic>
        <p:nvPicPr>
          <p:cNvPr id="5" name="Εικόνα 4" descr="Εικόνα που περιέχει στιγμιότυπο οθόνης, κείμενο, λογισμικό πολυμέσων, λογισμικό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A0DA93A-019F-EB33-7E3F-75C93A418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05331"/>
            <a:ext cx="10972800" cy="52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4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203013"/>
            <a:ext cx="1055322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Γιατί Τώρα Είναι η Κατάλληλη Στιγμή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3348990"/>
            <a:ext cx="4226838" cy="2677597"/>
          </a:xfrm>
          <a:prstGeom prst="roundRect">
            <a:avLst>
              <a:gd name="adj" fmla="val 1213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4" name="Text 2"/>
          <p:cNvSpPr/>
          <p:nvPr/>
        </p:nvSpPr>
        <p:spPr>
          <a:xfrm>
            <a:off x="982504" y="3573185"/>
            <a:ext cx="296227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Ωρίμανση Εργαλείων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82504" y="4059317"/>
            <a:ext cx="377844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Τα AI εργαλεία έχουν φτάσει σε επίπεδο ποιότητας και προσβασιμότητας που τα καθιστά χρήσιμα για κάθε επιχείρηση, ανεξαρτήτως μεγέθους.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5201722" y="3348990"/>
            <a:ext cx="4226838" cy="2677597"/>
          </a:xfrm>
          <a:prstGeom prst="roundRect">
            <a:avLst>
              <a:gd name="adj" fmla="val 1213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7" name="Text 5"/>
          <p:cNvSpPr/>
          <p:nvPr/>
        </p:nvSpPr>
        <p:spPr>
          <a:xfrm>
            <a:off x="5425916" y="357318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Ελληνική Ευκαιρία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25916" y="4059317"/>
            <a:ext cx="377844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Οι ελληνικές επιχειρήσεις μπορούν να αξιοποιήσουν την ευελιξία τους και να προσαρμοστούν γρηγορότερα από τους μεγάλους ανταγωνιστές.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9645134" y="3348990"/>
            <a:ext cx="4226957" cy="2677597"/>
          </a:xfrm>
          <a:prstGeom prst="roundRect">
            <a:avLst>
              <a:gd name="adj" fmla="val 1213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0" name="Text 8"/>
          <p:cNvSpPr/>
          <p:nvPr/>
        </p:nvSpPr>
        <p:spPr>
          <a:xfrm>
            <a:off x="9869329" y="3573185"/>
            <a:ext cx="3778568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Οικονομική Αποδοτικότητα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69329" y="4415552"/>
            <a:ext cx="377856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κόστος υλοποίησης AI λύσεων έχει μειωθεί δραματικά, καθιστώντας την τεχνολογία προσιτή σε όλες τις επιχειρήσεις.</a:t>
            </a:r>
            <a:endParaRPr lang="en-US" sz="17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89C5E17-24D0-4696-A3C5-A2261FB4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1" y="1"/>
            <a:ext cx="10972525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29B58F-2358-44CC-ACE5-EF1BD3C6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9074" y="0"/>
            <a:ext cx="10972526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005" y="1491616"/>
            <a:ext cx="3470148" cy="5246369"/>
          </a:xfrm>
        </p:spPr>
        <p:txBody>
          <a:bodyPr>
            <a:normAutofit/>
          </a:bodyPr>
          <a:lstStyle/>
          <a:p>
            <a:r>
              <a:rPr lang="el-GR" sz="3720" dirty="0" err="1">
                <a:solidFill>
                  <a:schemeClr val="tx2"/>
                </a:solidFill>
              </a:rPr>
              <a:t>AI</a:t>
            </a:r>
            <a:r>
              <a:rPr lang="el-GR" sz="3720" dirty="0">
                <a:solidFill>
                  <a:schemeClr val="tx2"/>
                </a:solidFill>
              </a:rPr>
              <a:t> Platform για Προσφορές &amp; Συμβόλαια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A5303-A1AF-4830-806C-51FCD961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6414" y="6342"/>
            <a:ext cx="6565187" cy="8229600"/>
            <a:chOff x="4897348" y="-5799"/>
            <a:chExt cx="7294653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FAAA8C8-4EB7-45F1-BF24-3EF0F4DC4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97348" y="-5798"/>
              <a:ext cx="7294652" cy="6857999"/>
            </a:xfrm>
            <a:custGeom>
              <a:avLst/>
              <a:gdLst>
                <a:gd name="connsiteX0" fmla="*/ 7294652 w 7294652"/>
                <a:gd name="connsiteY0" fmla="*/ 6063030 h 6857999"/>
                <a:gd name="connsiteX1" fmla="*/ 7294652 w 7294652"/>
                <a:gd name="connsiteY1" fmla="*/ 6857999 h 6857999"/>
                <a:gd name="connsiteX2" fmla="*/ 6248575 w 7294652"/>
                <a:gd name="connsiteY2" fmla="*/ 6857999 h 6857999"/>
                <a:gd name="connsiteX3" fmla="*/ 6477898 w 7294652"/>
                <a:gd name="connsiteY3" fmla="*/ 6700973 h 6857999"/>
                <a:gd name="connsiteX4" fmla="*/ 6647884 w 7294652"/>
                <a:gd name="connsiteY4" fmla="*/ 6572752 h 6857999"/>
                <a:gd name="connsiteX5" fmla="*/ 6817698 w 7294652"/>
                <a:gd name="connsiteY5" fmla="*/ 6440235 h 6857999"/>
                <a:gd name="connsiteX6" fmla="*/ 7161451 w 7294652"/>
                <a:gd name="connsiteY6" fmla="*/ 6165232 h 6857999"/>
                <a:gd name="connsiteX7" fmla="*/ 1673436 w 7294652"/>
                <a:gd name="connsiteY7" fmla="*/ 0 h 6857999"/>
                <a:gd name="connsiteX8" fmla="*/ 2394951 w 7294652"/>
                <a:gd name="connsiteY8" fmla="*/ 0 h 6857999"/>
                <a:gd name="connsiteX9" fmla="*/ 2244659 w 7294652"/>
                <a:gd name="connsiteY9" fmla="*/ 100763 h 6857999"/>
                <a:gd name="connsiteX10" fmla="*/ 1743903 w 7294652"/>
                <a:gd name="connsiteY10" fmla="*/ 498975 h 6857999"/>
                <a:gd name="connsiteX11" fmla="*/ 1163821 w 7294652"/>
                <a:gd name="connsiteY11" fmla="*/ 1121514 h 6857999"/>
                <a:gd name="connsiteX12" fmla="*/ 704911 w 7294652"/>
                <a:gd name="connsiteY12" fmla="*/ 1837036 h 6857999"/>
                <a:gd name="connsiteX13" fmla="*/ 393472 w 7294652"/>
                <a:gd name="connsiteY13" fmla="*/ 2627669 h 6857999"/>
                <a:gd name="connsiteX14" fmla="*/ 280032 w 7294652"/>
                <a:gd name="connsiteY14" fmla="*/ 3472097 h 6857999"/>
                <a:gd name="connsiteX15" fmla="*/ 327813 w 7294652"/>
                <a:gd name="connsiteY15" fmla="*/ 3884602 h 6857999"/>
                <a:gd name="connsiteX16" fmla="*/ 469096 w 7294652"/>
                <a:gd name="connsiteY16" fmla="*/ 4270809 h 6857999"/>
                <a:gd name="connsiteX17" fmla="*/ 567581 w 7294652"/>
                <a:gd name="connsiteY17" fmla="*/ 4452482 h 6857999"/>
                <a:gd name="connsiteX18" fmla="*/ 680677 w 7294652"/>
                <a:gd name="connsiteY18" fmla="*/ 4628484 h 6857999"/>
                <a:gd name="connsiteX19" fmla="*/ 941928 w 7294652"/>
                <a:gd name="connsiteY19" fmla="*/ 4968628 h 6857999"/>
                <a:gd name="connsiteX20" fmla="*/ 1224665 w 7294652"/>
                <a:gd name="connsiteY20" fmla="*/ 5311349 h 6857999"/>
                <a:gd name="connsiteX21" fmla="*/ 1365259 w 7294652"/>
                <a:gd name="connsiteY21" fmla="*/ 5490273 h 6857999"/>
                <a:gd name="connsiteX22" fmla="*/ 1432808 w 7294652"/>
                <a:gd name="connsiteY22" fmla="*/ 5577931 h 6857999"/>
                <a:gd name="connsiteX23" fmla="*/ 1498980 w 7294652"/>
                <a:gd name="connsiteY23" fmla="*/ 5662148 h 6857999"/>
                <a:gd name="connsiteX24" fmla="*/ 2067548 w 7294652"/>
                <a:gd name="connsiteY24" fmla="*/ 6283312 h 6857999"/>
                <a:gd name="connsiteX25" fmla="*/ 2369879 w 7294652"/>
                <a:gd name="connsiteY25" fmla="*/ 6562782 h 6857999"/>
                <a:gd name="connsiteX26" fmla="*/ 2686645 w 7294652"/>
                <a:gd name="connsiteY26" fmla="*/ 6820598 h 6857999"/>
                <a:gd name="connsiteX27" fmla="*/ 2738907 w 7294652"/>
                <a:gd name="connsiteY27" fmla="*/ 6857999 h 6857999"/>
                <a:gd name="connsiteX28" fmla="*/ 1731787 w 7294652"/>
                <a:gd name="connsiteY28" fmla="*/ 6857999 h 6857999"/>
                <a:gd name="connsiteX29" fmla="*/ 1607949 w 7294652"/>
                <a:gd name="connsiteY29" fmla="*/ 6732770 h 6857999"/>
                <a:gd name="connsiteX30" fmla="*/ 1309057 w 7294652"/>
                <a:gd name="connsiteY30" fmla="*/ 6370109 h 6857999"/>
                <a:gd name="connsiteX31" fmla="*/ 1048147 w 7294652"/>
                <a:gd name="connsiteY31" fmla="*/ 5986138 h 6857999"/>
                <a:gd name="connsiteX32" fmla="*/ 987131 w 7294652"/>
                <a:gd name="connsiteY32" fmla="*/ 5888512 h 6857999"/>
                <a:gd name="connsiteX33" fmla="*/ 928866 w 7294652"/>
                <a:gd name="connsiteY33" fmla="*/ 5793463 h 6857999"/>
                <a:gd name="connsiteX34" fmla="*/ 813708 w 7294652"/>
                <a:gd name="connsiteY34" fmla="*/ 5609556 h 6857999"/>
                <a:gd name="connsiteX35" fmla="*/ 574972 w 7294652"/>
                <a:gd name="connsiteY35" fmla="*/ 5231598 h 6857999"/>
                <a:gd name="connsiteX36" fmla="*/ 342424 w 7294652"/>
                <a:gd name="connsiteY36" fmla="*/ 4834048 h 6857999"/>
                <a:gd name="connsiteX37" fmla="*/ 237579 w 7294652"/>
                <a:gd name="connsiteY37" fmla="*/ 4623500 h 6857999"/>
                <a:gd name="connsiteX38" fmla="*/ 148373 w 7294652"/>
                <a:gd name="connsiteY38" fmla="*/ 4404356 h 6857999"/>
                <a:gd name="connsiteX39" fmla="*/ 79623 w 7294652"/>
                <a:gd name="connsiteY39" fmla="*/ 4175762 h 6857999"/>
                <a:gd name="connsiteX40" fmla="*/ 54185 w 7294652"/>
                <a:gd name="connsiteY40" fmla="*/ 4059229 h 6857999"/>
                <a:gd name="connsiteX41" fmla="*/ 43013 w 7294652"/>
                <a:gd name="connsiteY41" fmla="*/ 4000790 h 6857999"/>
                <a:gd name="connsiteX42" fmla="*/ 33734 w 7294652"/>
                <a:gd name="connsiteY42" fmla="*/ 3942180 h 6857999"/>
                <a:gd name="connsiteX43" fmla="*/ 45 w 7294652"/>
                <a:gd name="connsiteY43" fmla="*/ 3472097 h 6857999"/>
                <a:gd name="connsiteX44" fmla="*/ 95436 w 7294652"/>
                <a:gd name="connsiteY44" fmla="*/ 2557372 h 6857999"/>
                <a:gd name="connsiteX45" fmla="*/ 382126 w 7294652"/>
                <a:gd name="connsiteY45" fmla="*/ 1680799 h 6857999"/>
                <a:gd name="connsiteX46" fmla="*/ 1457043 w 7294652"/>
                <a:gd name="connsiteY46" fmla="*/ 1921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294652" h="6857999">
                  <a:moveTo>
                    <a:pt x="7294652" y="6063030"/>
                  </a:moveTo>
                  <a:lnTo>
                    <a:pt x="7294652" y="6857999"/>
                  </a:lnTo>
                  <a:lnTo>
                    <a:pt x="6248575" y="6857999"/>
                  </a:lnTo>
                  <a:lnTo>
                    <a:pt x="6477898" y="6700973"/>
                  </a:lnTo>
                  <a:cubicBezTo>
                    <a:pt x="6534790" y="6659378"/>
                    <a:pt x="6591336" y="6616237"/>
                    <a:pt x="6647884" y="6572752"/>
                  </a:cubicBezTo>
                  <a:cubicBezTo>
                    <a:pt x="6704432" y="6529268"/>
                    <a:pt x="6761151" y="6485095"/>
                    <a:pt x="6817698" y="6440235"/>
                  </a:cubicBezTo>
                  <a:lnTo>
                    <a:pt x="7161451" y="6165232"/>
                  </a:lnTo>
                  <a:close/>
                  <a:moveTo>
                    <a:pt x="1673436" y="0"/>
                  </a:moveTo>
                  <a:lnTo>
                    <a:pt x="2394951" y="0"/>
                  </a:lnTo>
                  <a:lnTo>
                    <a:pt x="2244659" y="100763"/>
                  </a:lnTo>
                  <a:cubicBezTo>
                    <a:pt x="2071051" y="224086"/>
                    <a:pt x="1903860" y="356975"/>
                    <a:pt x="1743903" y="498975"/>
                  </a:cubicBezTo>
                  <a:cubicBezTo>
                    <a:pt x="1533218" y="689638"/>
                    <a:pt x="1339146" y="897902"/>
                    <a:pt x="1163821" y="1121514"/>
                  </a:cubicBezTo>
                  <a:cubicBezTo>
                    <a:pt x="988284" y="1344764"/>
                    <a:pt x="834608" y="1584376"/>
                    <a:pt x="704911" y="1837036"/>
                  </a:cubicBezTo>
                  <a:cubicBezTo>
                    <a:pt x="573950" y="2089059"/>
                    <a:pt x="469577" y="2354041"/>
                    <a:pt x="393472" y="2627669"/>
                  </a:cubicBezTo>
                  <a:cubicBezTo>
                    <a:pt x="318269" y="2902842"/>
                    <a:pt x="280119" y="3186833"/>
                    <a:pt x="280032" y="3472097"/>
                  </a:cubicBezTo>
                  <a:cubicBezTo>
                    <a:pt x="280349" y="3610956"/>
                    <a:pt x="296380" y="3749334"/>
                    <a:pt x="327813" y="3884602"/>
                  </a:cubicBezTo>
                  <a:cubicBezTo>
                    <a:pt x="360878" y="4018046"/>
                    <a:pt x="408244" y="4147540"/>
                    <a:pt x="469096" y="4270809"/>
                  </a:cubicBezTo>
                  <a:cubicBezTo>
                    <a:pt x="499175" y="4332511"/>
                    <a:pt x="532347" y="4393012"/>
                    <a:pt x="567581" y="4452482"/>
                  </a:cubicBezTo>
                  <a:cubicBezTo>
                    <a:pt x="602815" y="4511953"/>
                    <a:pt x="641144" y="4570562"/>
                    <a:pt x="680677" y="4628484"/>
                  </a:cubicBezTo>
                  <a:cubicBezTo>
                    <a:pt x="760771" y="4743985"/>
                    <a:pt x="849802" y="4856048"/>
                    <a:pt x="941928" y="4968628"/>
                  </a:cubicBezTo>
                  <a:cubicBezTo>
                    <a:pt x="1034055" y="5081206"/>
                    <a:pt x="1130994" y="5193958"/>
                    <a:pt x="1224665" y="5311349"/>
                  </a:cubicBezTo>
                  <a:cubicBezTo>
                    <a:pt x="1271987" y="5369787"/>
                    <a:pt x="1318853" y="5429429"/>
                    <a:pt x="1365259" y="5490273"/>
                  </a:cubicBezTo>
                  <a:lnTo>
                    <a:pt x="1432808" y="5577931"/>
                  </a:lnTo>
                  <a:cubicBezTo>
                    <a:pt x="1454979" y="5605947"/>
                    <a:pt x="1476121" y="5634821"/>
                    <a:pt x="1498980" y="5662148"/>
                  </a:cubicBezTo>
                  <a:cubicBezTo>
                    <a:pt x="1676323" y="5880038"/>
                    <a:pt x="1866158" y="6087441"/>
                    <a:pt x="2067548" y="6283312"/>
                  </a:cubicBezTo>
                  <a:cubicBezTo>
                    <a:pt x="2166203" y="6379907"/>
                    <a:pt x="2266974" y="6473064"/>
                    <a:pt x="2369879" y="6562782"/>
                  </a:cubicBezTo>
                  <a:cubicBezTo>
                    <a:pt x="2473005" y="6652331"/>
                    <a:pt x="2577677" y="6738957"/>
                    <a:pt x="2686645" y="6820598"/>
                  </a:cubicBezTo>
                  <a:lnTo>
                    <a:pt x="2738907" y="6857999"/>
                  </a:lnTo>
                  <a:lnTo>
                    <a:pt x="1731787" y="6857999"/>
                  </a:lnTo>
                  <a:lnTo>
                    <a:pt x="1607949" y="6732770"/>
                  </a:lnTo>
                  <a:cubicBezTo>
                    <a:pt x="1501232" y="6617903"/>
                    <a:pt x="1401421" y="6496799"/>
                    <a:pt x="1309057" y="6370109"/>
                  </a:cubicBezTo>
                  <a:cubicBezTo>
                    <a:pt x="1217103" y="6244469"/>
                    <a:pt x="1129618" y="6116590"/>
                    <a:pt x="1048147" y="5986138"/>
                  </a:cubicBezTo>
                  <a:cubicBezTo>
                    <a:pt x="1027179" y="5953825"/>
                    <a:pt x="1007414" y="5920996"/>
                    <a:pt x="987131" y="5888512"/>
                  </a:cubicBezTo>
                  <a:lnTo>
                    <a:pt x="928866" y="5793463"/>
                  </a:lnTo>
                  <a:cubicBezTo>
                    <a:pt x="891568" y="5732276"/>
                    <a:pt x="852725" y="5671260"/>
                    <a:pt x="813708" y="5609556"/>
                  </a:cubicBezTo>
                  <a:lnTo>
                    <a:pt x="574972" y="5231598"/>
                  </a:lnTo>
                  <a:cubicBezTo>
                    <a:pt x="495221" y="5103551"/>
                    <a:pt x="416158" y="4971549"/>
                    <a:pt x="342424" y="4834048"/>
                  </a:cubicBezTo>
                  <a:cubicBezTo>
                    <a:pt x="305641" y="4765298"/>
                    <a:pt x="270236" y="4695343"/>
                    <a:pt x="237579" y="4623500"/>
                  </a:cubicBezTo>
                  <a:cubicBezTo>
                    <a:pt x="204922" y="4551655"/>
                    <a:pt x="175187" y="4478607"/>
                    <a:pt x="148373" y="4404356"/>
                  </a:cubicBezTo>
                  <a:cubicBezTo>
                    <a:pt x="121561" y="4330107"/>
                    <a:pt x="99046" y="4252934"/>
                    <a:pt x="79623" y="4175762"/>
                  </a:cubicBezTo>
                  <a:cubicBezTo>
                    <a:pt x="70514" y="4136916"/>
                    <a:pt x="61577" y="4098245"/>
                    <a:pt x="54185" y="4059229"/>
                  </a:cubicBezTo>
                  <a:lnTo>
                    <a:pt x="43013" y="4000790"/>
                  </a:lnTo>
                  <a:lnTo>
                    <a:pt x="33734" y="3942180"/>
                  </a:lnTo>
                  <a:cubicBezTo>
                    <a:pt x="10461" y="3786581"/>
                    <a:pt x="-801" y="3629416"/>
                    <a:pt x="45" y="3472097"/>
                  </a:cubicBezTo>
                  <a:cubicBezTo>
                    <a:pt x="863" y="3164748"/>
                    <a:pt x="32824" y="2858275"/>
                    <a:pt x="95436" y="2557372"/>
                  </a:cubicBezTo>
                  <a:cubicBezTo>
                    <a:pt x="157549" y="2255281"/>
                    <a:pt x="253728" y="1961216"/>
                    <a:pt x="382126" y="1680799"/>
                  </a:cubicBezTo>
                  <a:cubicBezTo>
                    <a:pt x="639940" y="1120482"/>
                    <a:pt x="1015492" y="619117"/>
                    <a:pt x="1457043" y="1921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77FC097-E4F2-4A45-82E8-3808FA553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0650" y="-5799"/>
              <a:ext cx="7291350" cy="6858000"/>
            </a:xfrm>
            <a:custGeom>
              <a:avLst/>
              <a:gdLst>
                <a:gd name="connsiteX0" fmla="*/ 7291350 w 7291350"/>
                <a:gd name="connsiteY0" fmla="*/ 5718699 h 6858000"/>
                <a:gd name="connsiteX1" fmla="*/ 7291350 w 7291350"/>
                <a:gd name="connsiteY1" fmla="*/ 6806115 h 6858000"/>
                <a:gd name="connsiteX2" fmla="*/ 7224124 w 7291350"/>
                <a:gd name="connsiteY2" fmla="*/ 6858000 h 6858000"/>
                <a:gd name="connsiteX3" fmla="*/ 5607142 w 7291350"/>
                <a:gd name="connsiteY3" fmla="*/ 6858000 h 6858000"/>
                <a:gd name="connsiteX4" fmla="*/ 5736072 w 7291350"/>
                <a:gd name="connsiteY4" fmla="*/ 6801170 h 6858000"/>
                <a:gd name="connsiteX5" fmla="*/ 6949826 w 7291350"/>
                <a:gd name="connsiteY5" fmla="*/ 5983707 h 6858000"/>
                <a:gd name="connsiteX6" fmla="*/ 7220703 w 7291350"/>
                <a:gd name="connsiteY6" fmla="*/ 5773675 h 6858000"/>
                <a:gd name="connsiteX7" fmla="*/ 7218419 w 7291350"/>
                <a:gd name="connsiteY7" fmla="*/ 0 h 6858000"/>
                <a:gd name="connsiteX8" fmla="*/ 7291350 w 7291350"/>
                <a:gd name="connsiteY8" fmla="*/ 0 h 6858000"/>
                <a:gd name="connsiteX9" fmla="*/ 7291350 w 7291350"/>
                <a:gd name="connsiteY9" fmla="*/ 50138 h 6858000"/>
                <a:gd name="connsiteX10" fmla="*/ 1797607 w 7291350"/>
                <a:gd name="connsiteY10" fmla="*/ 0 h 6858000"/>
                <a:gd name="connsiteX11" fmla="*/ 3385676 w 7291350"/>
                <a:gd name="connsiteY11" fmla="*/ 0 h 6858000"/>
                <a:gd name="connsiteX12" fmla="*/ 3360567 w 7291350"/>
                <a:gd name="connsiteY12" fmla="*/ 11552 h 6858000"/>
                <a:gd name="connsiteX13" fmla="*/ 2267395 w 7291350"/>
                <a:gd name="connsiteY13" fmla="*/ 725831 h 6858000"/>
                <a:gd name="connsiteX14" fmla="*/ 1234074 w 7291350"/>
                <a:gd name="connsiteY14" fmla="*/ 2007171 h 6858000"/>
                <a:gd name="connsiteX15" fmla="*/ 859383 w 7291350"/>
                <a:gd name="connsiteY15" fmla="*/ 3498372 h 6858000"/>
                <a:gd name="connsiteX16" fmla="*/ 1479513 w 7291350"/>
                <a:gd name="connsiteY16" fmla="*/ 4883182 h 6858000"/>
                <a:gd name="connsiteX17" fmla="*/ 1791985 w 7291350"/>
                <a:gd name="connsiteY17" fmla="*/ 5322671 h 6858000"/>
                <a:gd name="connsiteX18" fmla="*/ 3397295 w 7291350"/>
                <a:gd name="connsiteY18" fmla="*/ 6784567 h 6858000"/>
                <a:gd name="connsiteX19" fmla="*/ 3590446 w 7291350"/>
                <a:gd name="connsiteY19" fmla="*/ 6858000 h 6858000"/>
                <a:gd name="connsiteX20" fmla="*/ 1970757 w 7291350"/>
                <a:gd name="connsiteY20" fmla="*/ 6858000 h 6858000"/>
                <a:gd name="connsiteX21" fmla="*/ 1735872 w 7291350"/>
                <a:gd name="connsiteY21" fmla="*/ 6627685 h 6858000"/>
                <a:gd name="connsiteX22" fmla="*/ 1080932 w 7291350"/>
                <a:gd name="connsiteY22" fmla="*/ 5805127 h 6858000"/>
                <a:gd name="connsiteX23" fmla="*/ 0 w 7291350"/>
                <a:gd name="connsiteY23" fmla="*/ 3498372 h 6858000"/>
                <a:gd name="connsiteX24" fmla="*/ 1708174 w 7291350"/>
                <a:gd name="connsiteY24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91350" h="6858000">
                  <a:moveTo>
                    <a:pt x="7291350" y="5718699"/>
                  </a:moveTo>
                  <a:lnTo>
                    <a:pt x="7291350" y="6806115"/>
                  </a:lnTo>
                  <a:lnTo>
                    <a:pt x="7224124" y="6858000"/>
                  </a:lnTo>
                  <a:lnTo>
                    <a:pt x="5607142" y="6858000"/>
                  </a:lnTo>
                  <a:lnTo>
                    <a:pt x="5736072" y="6801170"/>
                  </a:lnTo>
                  <a:cubicBezTo>
                    <a:pt x="6122313" y="6616106"/>
                    <a:pt x="6503069" y="6332805"/>
                    <a:pt x="6949826" y="5983707"/>
                  </a:cubicBezTo>
                  <a:cubicBezTo>
                    <a:pt x="7041094" y="5912378"/>
                    <a:pt x="7132358" y="5842426"/>
                    <a:pt x="7220703" y="5773675"/>
                  </a:cubicBezTo>
                  <a:close/>
                  <a:moveTo>
                    <a:pt x="7218419" y="0"/>
                  </a:moveTo>
                  <a:lnTo>
                    <a:pt x="7291350" y="0"/>
                  </a:lnTo>
                  <a:lnTo>
                    <a:pt x="7291350" y="50138"/>
                  </a:lnTo>
                  <a:close/>
                  <a:moveTo>
                    <a:pt x="1797607" y="0"/>
                  </a:moveTo>
                  <a:lnTo>
                    <a:pt x="3385676" y="0"/>
                  </a:lnTo>
                  <a:lnTo>
                    <a:pt x="3360567" y="11552"/>
                  </a:lnTo>
                  <a:cubicBezTo>
                    <a:pt x="2968013" y="202286"/>
                    <a:pt x="2600620" y="442170"/>
                    <a:pt x="2267395" y="725831"/>
                  </a:cubicBezTo>
                  <a:cubicBezTo>
                    <a:pt x="1824986" y="1104820"/>
                    <a:pt x="1477279" y="1536057"/>
                    <a:pt x="1234074" y="2007171"/>
                  </a:cubicBezTo>
                  <a:cubicBezTo>
                    <a:pt x="985368" y="2488770"/>
                    <a:pt x="859383" y="2990476"/>
                    <a:pt x="859383" y="3498372"/>
                  </a:cubicBezTo>
                  <a:cubicBezTo>
                    <a:pt x="859383" y="4010222"/>
                    <a:pt x="1060651" y="4308942"/>
                    <a:pt x="1479513" y="4883182"/>
                  </a:cubicBezTo>
                  <a:cubicBezTo>
                    <a:pt x="1580577" y="5021714"/>
                    <a:pt x="1685078" y="5164888"/>
                    <a:pt x="1791985" y="5322671"/>
                  </a:cubicBezTo>
                  <a:cubicBezTo>
                    <a:pt x="2283419" y="6046950"/>
                    <a:pt x="2796809" y="6521439"/>
                    <a:pt x="3397295" y="6784567"/>
                  </a:cubicBezTo>
                  <a:lnTo>
                    <a:pt x="3590446" y="6858000"/>
                  </a:lnTo>
                  <a:lnTo>
                    <a:pt x="1970757" y="6858000"/>
                  </a:lnTo>
                  <a:lnTo>
                    <a:pt x="1735872" y="6627685"/>
                  </a:lnTo>
                  <a:cubicBezTo>
                    <a:pt x="1502484" y="6382823"/>
                    <a:pt x="1285774" y="6107254"/>
                    <a:pt x="1080932" y="5805127"/>
                  </a:cubicBezTo>
                  <a:cubicBezTo>
                    <a:pt x="556365" y="5032027"/>
                    <a:pt x="0" y="4501616"/>
                    <a:pt x="0" y="3498372"/>
                  </a:cubicBezTo>
                  <a:cubicBezTo>
                    <a:pt x="0" y="2160829"/>
                    <a:pt x="685186" y="949872"/>
                    <a:pt x="1708174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DF88B0-FA8A-47F5-8EAC-1880B1A51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2894" y="-5799"/>
              <a:ext cx="7269107" cy="6858000"/>
            </a:xfrm>
            <a:custGeom>
              <a:avLst/>
              <a:gdLst>
                <a:gd name="connsiteX0" fmla="*/ 7269107 w 7269107"/>
                <a:gd name="connsiteY0" fmla="*/ 5518449 h 6858000"/>
                <a:gd name="connsiteX1" fmla="*/ 7269107 w 7269107"/>
                <a:gd name="connsiteY1" fmla="*/ 6823281 h 6858000"/>
                <a:gd name="connsiteX2" fmla="*/ 7224122 w 7269107"/>
                <a:gd name="connsiteY2" fmla="*/ 6858000 h 6858000"/>
                <a:gd name="connsiteX3" fmla="*/ 4927054 w 7269107"/>
                <a:gd name="connsiteY3" fmla="*/ 6858000 h 6858000"/>
                <a:gd name="connsiteX4" fmla="*/ 4982167 w 7269107"/>
                <a:gd name="connsiteY4" fmla="*/ 6852876 h 6858000"/>
                <a:gd name="connsiteX5" fmla="*/ 5743768 w 7269107"/>
                <a:gd name="connsiteY5" fmla="*/ 6606245 h 6858000"/>
                <a:gd name="connsiteX6" fmla="*/ 6843778 w 7269107"/>
                <a:gd name="connsiteY6" fmla="*/ 5848440 h 6858000"/>
                <a:gd name="connsiteX7" fmla="*/ 7115515 w 7269107"/>
                <a:gd name="connsiteY7" fmla="*/ 5637891 h 6858000"/>
                <a:gd name="connsiteX8" fmla="*/ 6870111 w 7269107"/>
                <a:gd name="connsiteY8" fmla="*/ 0 h 6858000"/>
                <a:gd name="connsiteX9" fmla="*/ 7269107 w 7269107"/>
                <a:gd name="connsiteY9" fmla="*/ 0 h 6858000"/>
                <a:gd name="connsiteX10" fmla="*/ 7269107 w 7269107"/>
                <a:gd name="connsiteY10" fmla="*/ 243137 h 6858000"/>
                <a:gd name="connsiteX11" fmla="*/ 7089989 w 7269107"/>
                <a:gd name="connsiteY11" fmla="*/ 119955 h 6858000"/>
                <a:gd name="connsiteX12" fmla="*/ 6952948 w 7269107"/>
                <a:gd name="connsiteY12" fmla="*/ 41521 h 6858000"/>
                <a:gd name="connsiteX13" fmla="*/ 1797606 w 7269107"/>
                <a:gd name="connsiteY13" fmla="*/ 0 h 6858000"/>
                <a:gd name="connsiteX14" fmla="*/ 3815328 w 7269107"/>
                <a:gd name="connsiteY14" fmla="*/ 0 h 6858000"/>
                <a:gd name="connsiteX15" fmla="*/ 3627371 w 7269107"/>
                <a:gd name="connsiteY15" fmla="*/ 77142 h 6858000"/>
                <a:gd name="connsiteX16" fmla="*/ 2379115 w 7269107"/>
                <a:gd name="connsiteY16" fmla="*/ 856285 h 6858000"/>
                <a:gd name="connsiteX17" fmla="*/ 1386699 w 7269107"/>
                <a:gd name="connsiteY17" fmla="*/ 2086062 h 6858000"/>
                <a:gd name="connsiteX18" fmla="*/ 1031258 w 7269107"/>
                <a:gd name="connsiteY18" fmla="*/ 3498372 h 6858000"/>
                <a:gd name="connsiteX19" fmla="*/ 1618904 w 7269107"/>
                <a:gd name="connsiteY19" fmla="*/ 4781604 h 6858000"/>
                <a:gd name="connsiteX20" fmla="*/ 1934812 w 7269107"/>
                <a:gd name="connsiteY20" fmla="*/ 5225904 h 6858000"/>
                <a:gd name="connsiteX21" fmla="*/ 3140010 w 7269107"/>
                <a:gd name="connsiteY21" fmla="*/ 6456196 h 6858000"/>
                <a:gd name="connsiteX22" fmla="*/ 4281662 w 7269107"/>
                <a:gd name="connsiteY22" fmla="*/ 6843305 h 6858000"/>
                <a:gd name="connsiteX23" fmla="*/ 4449058 w 7269107"/>
                <a:gd name="connsiteY23" fmla="*/ 6858000 h 6858000"/>
                <a:gd name="connsiteX24" fmla="*/ 1970756 w 7269107"/>
                <a:gd name="connsiteY24" fmla="*/ 6858000 h 6858000"/>
                <a:gd name="connsiteX25" fmla="*/ 1735871 w 7269107"/>
                <a:gd name="connsiteY25" fmla="*/ 6627685 h 6858000"/>
                <a:gd name="connsiteX26" fmla="*/ 1080930 w 7269107"/>
                <a:gd name="connsiteY26" fmla="*/ 5805127 h 6858000"/>
                <a:gd name="connsiteX27" fmla="*/ 0 w 7269107"/>
                <a:gd name="connsiteY27" fmla="*/ 3498372 h 6858000"/>
                <a:gd name="connsiteX28" fmla="*/ 1708172 w 7269107"/>
                <a:gd name="connsiteY28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69107" h="6858000">
                  <a:moveTo>
                    <a:pt x="7269107" y="5518449"/>
                  </a:moveTo>
                  <a:lnTo>
                    <a:pt x="7269107" y="6823281"/>
                  </a:lnTo>
                  <a:lnTo>
                    <a:pt x="7224122" y="6858000"/>
                  </a:lnTo>
                  <a:lnTo>
                    <a:pt x="4927054" y="6858000"/>
                  </a:lnTo>
                  <a:lnTo>
                    <a:pt x="4982167" y="6852876"/>
                  </a:lnTo>
                  <a:cubicBezTo>
                    <a:pt x="5236517" y="6821036"/>
                    <a:pt x="5483373" y="6740566"/>
                    <a:pt x="5743768" y="6606245"/>
                  </a:cubicBezTo>
                  <a:cubicBezTo>
                    <a:pt x="6099551" y="6422337"/>
                    <a:pt x="6452586" y="6154209"/>
                    <a:pt x="6843778" y="5848440"/>
                  </a:cubicBezTo>
                  <a:cubicBezTo>
                    <a:pt x="6935559" y="5776768"/>
                    <a:pt x="7026997" y="5706642"/>
                    <a:pt x="7115515" y="5637891"/>
                  </a:cubicBezTo>
                  <a:close/>
                  <a:moveTo>
                    <a:pt x="6870111" y="0"/>
                  </a:moveTo>
                  <a:lnTo>
                    <a:pt x="7269107" y="0"/>
                  </a:lnTo>
                  <a:lnTo>
                    <a:pt x="7269107" y="243137"/>
                  </a:lnTo>
                  <a:lnTo>
                    <a:pt x="7089989" y="119955"/>
                  </a:lnTo>
                  <a:cubicBezTo>
                    <a:pt x="7045081" y="92581"/>
                    <a:pt x="6999384" y="66425"/>
                    <a:pt x="6952948" y="41521"/>
                  </a:cubicBezTo>
                  <a:close/>
                  <a:moveTo>
                    <a:pt x="1797606" y="0"/>
                  </a:moveTo>
                  <a:lnTo>
                    <a:pt x="3815328" y="0"/>
                  </a:lnTo>
                  <a:lnTo>
                    <a:pt x="3627371" y="77142"/>
                  </a:lnTo>
                  <a:cubicBezTo>
                    <a:pt x="3175548" y="273822"/>
                    <a:pt x="2754868" y="536281"/>
                    <a:pt x="2379115" y="856285"/>
                  </a:cubicBezTo>
                  <a:cubicBezTo>
                    <a:pt x="1959736" y="1215679"/>
                    <a:pt x="1616497" y="1640901"/>
                    <a:pt x="1386699" y="2086062"/>
                  </a:cubicBezTo>
                  <a:cubicBezTo>
                    <a:pt x="1151572" y="2543083"/>
                    <a:pt x="1031258" y="3018150"/>
                    <a:pt x="1031258" y="3498372"/>
                  </a:cubicBezTo>
                  <a:cubicBezTo>
                    <a:pt x="1031258" y="3957455"/>
                    <a:pt x="1211213" y="4223692"/>
                    <a:pt x="1618904" y="4781604"/>
                  </a:cubicBezTo>
                  <a:cubicBezTo>
                    <a:pt x="1720826" y="4921339"/>
                    <a:pt x="1826186" y="5065887"/>
                    <a:pt x="1934812" y="5225904"/>
                  </a:cubicBezTo>
                  <a:cubicBezTo>
                    <a:pt x="2318957" y="5792064"/>
                    <a:pt x="2713069" y="6194600"/>
                    <a:pt x="3140010" y="6456196"/>
                  </a:cubicBezTo>
                  <a:cubicBezTo>
                    <a:pt x="3479423" y="6664512"/>
                    <a:pt x="3855769" y="6792387"/>
                    <a:pt x="4281662" y="6843305"/>
                  </a:cubicBezTo>
                  <a:lnTo>
                    <a:pt x="4449058" y="6858000"/>
                  </a:lnTo>
                  <a:lnTo>
                    <a:pt x="1970756" y="6858000"/>
                  </a:lnTo>
                  <a:lnTo>
                    <a:pt x="1735871" y="6627685"/>
                  </a:lnTo>
                  <a:cubicBezTo>
                    <a:pt x="1502482" y="6382823"/>
                    <a:pt x="1285773" y="6107254"/>
                    <a:pt x="1080930" y="5805127"/>
                  </a:cubicBezTo>
                  <a:cubicBezTo>
                    <a:pt x="556364" y="5032027"/>
                    <a:pt x="0" y="4501616"/>
                    <a:pt x="0" y="3498372"/>
                  </a:cubicBezTo>
                  <a:cubicBezTo>
                    <a:pt x="0" y="2160829"/>
                    <a:pt x="685185" y="949872"/>
                    <a:pt x="1708172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8332" y="1239585"/>
            <a:ext cx="4427197" cy="5750432"/>
          </a:xfrm>
        </p:spPr>
        <p:txBody>
          <a:bodyPr anchor="ctr">
            <a:normAutofit/>
          </a:bodyPr>
          <a:lstStyle/>
          <a:p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Cloud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 πλατφόρμα για προσφορές, συμφωνητικά &amp; ψηφιακές υπογραφές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CRM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, </a:t>
            </a:r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templates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 και </a:t>
            </a:r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workflows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 σε ένα σύστημα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Πρόσβαση από παντού – χωρίς εγκατάσταση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Ιδανικό για ελληνικές επιχειρήσεις</a:t>
            </a:r>
          </a:p>
        </p:txBody>
      </p:sp>
      <p:pic>
        <p:nvPicPr>
          <p:cNvPr id="1026" name="Picture 2" descr="eSynapsis">
            <a:extLst>
              <a:ext uri="{FF2B5EF4-FFF2-40B4-BE49-F238E27FC236}">
                <a16:creationId xmlns:a16="http://schemas.microsoft.com/office/drawing/2014/main" id="{C93B45A0-E9F5-4373-1597-471E3BFD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04" y="1947507"/>
            <a:ext cx="2024243" cy="134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 descr="Εικόνα που περιέχει κείμενο, στιγμιότυπο οθόνης, λογισμικό, διάγραμ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B1DD7AA-9571-2D2E-88D3-D54BBE432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841" y="979838"/>
            <a:ext cx="9760687" cy="5246369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στιγμιότυπο οθόνης, λογισμικό, εικονίδιο υπολογιστή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CF6428E-0CC9-F388-33DE-7431192B3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525" y="1711928"/>
            <a:ext cx="109728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F75AD06-DFC4-4B3A-8490-330823D0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1" y="1"/>
            <a:ext cx="10972525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587C93-0840-40DF-96D5-D1F2137E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9074" y="0"/>
            <a:ext cx="10972526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005" y="1682231"/>
            <a:ext cx="3717166" cy="4865138"/>
          </a:xfrm>
        </p:spPr>
        <p:txBody>
          <a:bodyPr>
            <a:normAutofit/>
          </a:bodyPr>
          <a:lstStyle/>
          <a:p>
            <a:r>
              <a:rPr lang="en-US" sz="3720" dirty="0" err="1">
                <a:solidFill>
                  <a:schemeClr val="tx2"/>
                </a:solidFill>
              </a:rPr>
              <a:t>eSynapsis</a:t>
            </a:r>
            <a:r>
              <a:rPr lang="en-US" sz="3720" dirty="0">
                <a:solidFill>
                  <a:schemeClr val="tx2"/>
                </a:solidFill>
              </a:rPr>
              <a:t> – </a:t>
            </a:r>
            <a:r>
              <a:rPr lang="el-GR" sz="3720" dirty="0">
                <a:solidFill>
                  <a:schemeClr val="tx2"/>
                </a:solidFill>
              </a:rPr>
              <a:t>Χαρακτηριστικά &amp; Οφέλη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02D55A-F529-4B19-BAF9-F63240A7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841255" y="1"/>
            <a:ext cx="3892379" cy="316937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367E3C-3947-493D-9458-5955DB20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E8D9785-21DB-4CE6-B138-2999AD61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3AA5AD5-8F29-4165-8112-305DDDDDD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A4EC0CF-F38F-4D7F-B48D-9A26E814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0820" y="1863761"/>
            <a:ext cx="5515685" cy="4502078"/>
          </a:xfrm>
        </p:spPr>
        <p:txBody>
          <a:bodyPr anchor="ctr">
            <a:normAutofit/>
          </a:bodyPr>
          <a:lstStyle/>
          <a:p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Templates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 εγγράφων &amp; αυτόματη αρίθμηση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Ψηφιακές υπογραφές μέσω email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AI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el-GR" sz="2160" b="1" dirty="0" err="1">
                <a:solidFill>
                  <a:schemeClr val="tx2"/>
                </a:solidFill>
                <a:latin typeface="Georgia" panose="02040502050405020303" pitchFamily="18" charset="0"/>
              </a:rPr>
              <a:t>autofill</a:t>
            </a:r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 &amp; ανάλυση εγγράφων</a:t>
            </a:r>
            <a:endParaRPr lang="en-US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el-GR" sz="216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l-GR" sz="2160" b="1" dirty="0">
                <a:solidFill>
                  <a:schemeClr val="tx2"/>
                </a:solidFill>
                <a:latin typeface="Georgia" panose="02040502050405020303" pitchFamily="18" charset="0"/>
              </a:rPr>
              <a:t>Μείωση χρόνου δημιουργίας εγγράφων έως 80%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7A3A52F-BCB3-444D-9372-EE018B135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511172" y="4937760"/>
            <a:ext cx="3290153" cy="3291841"/>
            <a:chOff x="-305" y="-1"/>
            <a:chExt cx="3832880" cy="287613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1E32C13-DED6-4967-85B8-68DD77103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8DDA515-BC6A-47FB-951E-E1E792875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97EEFA7-6787-4EC0-8284-6D3D2730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A9621AC-50AB-4B43-896D-78FE571A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4049295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5376C-F828-691F-BF98-FDFA53908669}"/>
              </a:ext>
            </a:extLst>
          </p:cNvPr>
          <p:cNvSpPr txBox="1"/>
          <p:nvPr/>
        </p:nvSpPr>
        <p:spPr>
          <a:xfrm>
            <a:off x="6745258" y="5245956"/>
            <a:ext cx="6702821" cy="20595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Ευχ</a:t>
            </a:r>
            <a:r>
              <a:rPr lang="en-US" sz="6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αριστούμε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35893" cy="82296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μοτίβο, τετράγωνο, ορθογώνιο παραλληλόγραμμο, pixel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480C75F-EF80-3473-4D58-9EFAD8D0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71" y="981825"/>
            <a:ext cx="6265950" cy="626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4EC6B-E12F-8E30-905D-9E36132B3678}"/>
              </a:ext>
            </a:extLst>
          </p:cNvPr>
          <p:cNvSpPr txBox="1"/>
          <p:nvPr/>
        </p:nvSpPr>
        <p:spPr>
          <a:xfrm>
            <a:off x="7671099" y="3175106"/>
            <a:ext cx="5321665" cy="4452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03394" y="4332472"/>
            <a:ext cx="0" cy="3886474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011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54698" y="2128838"/>
            <a:ext cx="771739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Ο Οδικός Χάρτης Επιτυχίας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274814"/>
            <a:ext cx="4371261" cy="8665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74884" y="4357926"/>
            <a:ext cx="327648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1. Στρατηγικό Prompting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74884" y="4844058"/>
            <a:ext cx="3938111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Μάθετε να επικοινωνείτε αποτελεσματικά με το AI χρησιμοποιώντας το πλαίσιο R-T-C-F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570" y="3274814"/>
            <a:ext cx="4371261" cy="8665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46144" y="435792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2. Ειδικά Εργαλεία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46144" y="4844058"/>
            <a:ext cx="393811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Ανακαλύψτε τα καλύτερα AI tools για Marketing, Πωλήσεις και Λειτουργίες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830" y="3274814"/>
            <a:ext cx="4371261" cy="8665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405" y="435792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3. Αυτοματισμοί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7405" y="4844058"/>
            <a:ext cx="3938111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Συνδέστε όλα τα εργαλεία με n8n για πλήρη αυτοματοποίηση των διαδικασιών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894552" y="2472690"/>
            <a:ext cx="1491139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2558" y="2589609"/>
            <a:ext cx="173236" cy="1732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24449" y="2537579"/>
            <a:ext cx="971550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ΚΕΦΆΛΑΙΟ 1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758309" y="2966323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Στρατηγικό Prompting &amp; Ανάλυση Δεδομένων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758309" y="4716661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τέχνη του prompting είναι το θεμέλιο κάθε επιτυχημένης AI εφαρμογής. Μάθετε να μετατρέπετε τις επιχειρηματικές σας ανάγκες σε αποτελεσματικές εντολές.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3772" y="513636"/>
            <a:ext cx="10098643" cy="614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Η Τέχνη του Prompting: Το Πλαίσιο R-T-C-F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72" y="1550789"/>
            <a:ext cx="8500229" cy="53160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298" y="4092285"/>
            <a:ext cx="1752469" cy="309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Μορφή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4027258" y="6339773"/>
            <a:ext cx="1752469" cy="309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Πλαίσιο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7190709" y="4091143"/>
            <a:ext cx="1752469" cy="309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Εργασία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4027258" y="1768278"/>
            <a:ext cx="1752469" cy="309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Ρόλος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53772" y="7047905"/>
            <a:ext cx="8500229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Δίνοντας εντολές στο AI όπως θα δίνατε ένα Business Brief, διασφαλίζετε αποτελέσματα υψηλής ποιότητας που ανταποκρίνονται ακριβώς στις ανάγκες σας.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9617393" y="2974896"/>
            <a:ext cx="2878931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Παράδειγμα Εφαρμογής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9897547" y="3463171"/>
            <a:ext cx="4086582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Role: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"Είσαι έμπειρος σύμβουλος marketing για ελληνικές επιχειρήσεις"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9897547" y="4164568"/>
            <a:ext cx="4086582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Task: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"Δημιούργησε ένα ολοκληρωμένο marketing plan"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9897547" y="4865965"/>
            <a:ext cx="4086582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Context: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"Για e-shop ελληνικών προϊόντων με στόχο εξαγωγές"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9897547" y="5567363"/>
            <a:ext cx="4086582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Format:</a:t>
            </a: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"Σε μορφή πίνακα με timeline και budget"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9617393" y="3463171"/>
            <a:ext cx="22860" cy="2660690"/>
          </a:xfrm>
          <a:prstGeom prst="rect">
            <a:avLst/>
          </a:prstGeom>
          <a:solidFill>
            <a:srgbClr val="75BAE6"/>
          </a:solidFill>
          <a:ln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15089"/>
            <a:ext cx="1170682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ChatGPT &amp; Claude: Οι Ψηφιακοί Σύμβουλοι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969294"/>
            <a:ext cx="395418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Άμεση Στρατηγική Ανάλυση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2542103"/>
            <a:ext cx="4246126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Τα μεγάλα γλωσσικά μοντέλα μπορούν να λειτουργήσουν ως προσωπικοί επιχειρηματικοί σύμβουλοι 24/7. Σε λιγότερο από 2 λεπτά, μπορείτε να έχετε: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4123849"/>
            <a:ext cx="4246126" cy="1733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Ολοκληρωμένο Marketing Plan με KPIs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Λεπτομερή SWOT ανάλυση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Ανταγωνιστική ανάλυση αγοράς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Στρατηγικές εισόδου σε νέες αγορές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6052053"/>
            <a:ext cx="424612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κλειδί είναι η σωστή διατύπωση της ερώτησης και η παροχή του κατάλληλου context.</a:t>
            </a:r>
            <a:endParaRPr lang="en-US" sz="17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93" y="2270879"/>
            <a:ext cx="8338899" cy="47253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948577"/>
            <a:ext cx="1536025" cy="422315"/>
          </a:xfrm>
          <a:prstGeom prst="roundRect">
            <a:avLst>
              <a:gd name="adj" fmla="val 61564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826" y="2094786"/>
            <a:ext cx="173236" cy="1732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5621" y="2021086"/>
            <a:ext cx="100119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LIVE DEMO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58309" y="2457450"/>
            <a:ext cx="1097911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Deep Data Analysis: Βρείτε το Χρυσό 20%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58309" y="3495080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3832622"/>
            <a:ext cx="4226838" cy="304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8309" y="400181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Ανεβάστε το Excel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58309" y="4487942"/>
            <a:ext cx="42268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Φορτώστε το αρχείο πωλήσεων σας στο ChatGPT Advanced Data Analysis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5201722" y="3495080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7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722" y="3832622"/>
            <a:ext cx="4226838" cy="304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201722" y="4001810"/>
            <a:ext cx="399704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Ζητήστε την Ανάλυση Pareto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5201722" y="4487942"/>
            <a:ext cx="422683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"Βρες μου το 20% των πελατών που φέρνει το 80% του τζίρου και δημιούργησε visualization"</a:t>
            </a:r>
            <a:endParaRPr lang="en-US" sz="1700" dirty="0"/>
          </a:p>
        </p:txBody>
      </p:sp>
      <p:sp>
        <p:nvSpPr>
          <p:cNvPr id="14" name="Text 9"/>
          <p:cNvSpPr/>
          <p:nvPr/>
        </p:nvSpPr>
        <p:spPr>
          <a:xfrm>
            <a:off x="9645134" y="3495080"/>
            <a:ext cx="216575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7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134" y="3832622"/>
            <a:ext cx="4226957" cy="3048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645134" y="400181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Λάβετε Insights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9645134" y="4487942"/>
            <a:ext cx="422695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AI αναλύει, οπτικοποιεί και προτείνει στρατηγικές εστίασης σε υψηλής αξίας πελάτες</a:t>
            </a:r>
            <a:endParaRPr lang="en-US" sz="1700" dirty="0"/>
          </a:p>
        </p:txBody>
      </p:sp>
      <p:sp>
        <p:nvSpPr>
          <p:cNvPr id="18" name="Text 12"/>
          <p:cNvSpPr/>
          <p:nvPr/>
        </p:nvSpPr>
        <p:spPr>
          <a:xfrm>
            <a:off x="758309" y="593419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Αυτή η ανάλυση που παλιά απαιτούσε ημέρες δουλειάς από αναλυτή, τώρα ολοκληρώνεται σε δευτερόλεπτα με απλή εντολή.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35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529489"/>
            <a:ext cx="1052131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Perplexity AI: Ζωντανή Έρευνα Αγοράς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4567118"/>
            <a:ext cx="4226838" cy="2841188"/>
          </a:xfrm>
          <a:prstGeom prst="roundRect">
            <a:avLst>
              <a:gd name="adj" fmla="val 114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4" y="4791313"/>
            <a:ext cx="649962" cy="64996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217" y="4970026"/>
            <a:ext cx="292418" cy="29241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982504" y="565785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Σύγκριση Τιμών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982504" y="6143982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Ζήστε real-time σύγκριση τιμών ανταγωνιστών με πηγές και citations</a:t>
            </a:r>
            <a:endParaRPr lang="en-US" sz="1700" dirty="0"/>
          </a:p>
        </p:txBody>
      </p:sp>
      <p:sp>
        <p:nvSpPr>
          <p:cNvPr id="9" name="Shape 4"/>
          <p:cNvSpPr/>
          <p:nvPr/>
        </p:nvSpPr>
        <p:spPr>
          <a:xfrm>
            <a:off x="5201722" y="4567118"/>
            <a:ext cx="4226838" cy="2841188"/>
          </a:xfrm>
          <a:prstGeom prst="roundRect">
            <a:avLst>
              <a:gd name="adj" fmla="val 114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916" y="4791313"/>
            <a:ext cx="649962" cy="649962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04629" y="4970026"/>
            <a:ext cx="292418" cy="29241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5425916" y="565785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Ανάλυση Κριτικών</a:t>
            </a: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5425916" y="6143982"/>
            <a:ext cx="377844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Συγκεντρώστε και αναλύστε κριτικές Google για τον κλάδο σας αυτόματα</a:t>
            </a:r>
            <a:endParaRPr lang="en-US" sz="1700" dirty="0"/>
          </a:p>
        </p:txBody>
      </p:sp>
      <p:sp>
        <p:nvSpPr>
          <p:cNvPr id="14" name="Shape 7"/>
          <p:cNvSpPr/>
          <p:nvPr/>
        </p:nvSpPr>
        <p:spPr>
          <a:xfrm>
            <a:off x="9645134" y="4567118"/>
            <a:ext cx="4226957" cy="2841188"/>
          </a:xfrm>
          <a:prstGeom prst="roundRect">
            <a:avLst>
              <a:gd name="adj" fmla="val 1143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9329" y="4791313"/>
            <a:ext cx="649962" cy="649962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48042" y="4970026"/>
            <a:ext cx="292418" cy="292418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9869329" y="565785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Georgia" panose="02040502050405020303" pitchFamily="18" charset="0"/>
                <a:ea typeface="Barlow Bold" pitchFamily="34" charset="-122"/>
                <a:cs typeface="Barlow Bold" pitchFamily="34" charset="-120"/>
              </a:rPr>
              <a:t>Market Trends</a:t>
            </a:r>
            <a:endParaRPr lang="en-US" sz="2200" dirty="0"/>
          </a:p>
        </p:txBody>
      </p:sp>
      <p:sp>
        <p:nvSpPr>
          <p:cNvPr id="18" name="Text 9"/>
          <p:cNvSpPr/>
          <p:nvPr/>
        </p:nvSpPr>
        <p:spPr>
          <a:xfrm>
            <a:off x="9869329" y="6143982"/>
            <a:ext cx="377856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Ανακαλύψτε τάσεις και ευκαιρίες στην αγορά με ενημερωμένα δεδομένα</a:t>
            </a:r>
            <a:endParaRPr lang="en-US" sz="1700" dirty="0"/>
          </a:p>
        </p:txBody>
      </p:sp>
      <p:sp>
        <p:nvSpPr>
          <p:cNvPr id="19" name="Shape 0">
            <a:extLst>
              <a:ext uri="{FF2B5EF4-FFF2-40B4-BE49-F238E27FC236}">
                <a16:creationId xmlns:a16="http://schemas.microsoft.com/office/drawing/2014/main" id="{B854E94C-7A93-2FD6-8E19-B1BBD11972C3}"/>
              </a:ext>
            </a:extLst>
          </p:cNvPr>
          <p:cNvSpPr/>
          <p:nvPr/>
        </p:nvSpPr>
        <p:spPr>
          <a:xfrm>
            <a:off x="214491" y="3071871"/>
            <a:ext cx="1536025" cy="422315"/>
          </a:xfrm>
          <a:prstGeom prst="roundRect">
            <a:avLst>
              <a:gd name="adj" fmla="val 61564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1DD1EEAD-9968-F9D4-7F75-1D08339D73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1474" y="3195995"/>
            <a:ext cx="173236" cy="173236"/>
          </a:xfrm>
          <a:prstGeom prst="rect">
            <a:avLst/>
          </a:prstGeom>
        </p:spPr>
      </p:pic>
      <p:sp>
        <p:nvSpPr>
          <p:cNvPr id="21" name="Text 1">
            <a:extLst>
              <a:ext uri="{FF2B5EF4-FFF2-40B4-BE49-F238E27FC236}">
                <a16:creationId xmlns:a16="http://schemas.microsoft.com/office/drawing/2014/main" id="{B1FD71BB-9273-BE64-1285-FDF95ADBF820}"/>
              </a:ext>
            </a:extLst>
          </p:cNvPr>
          <p:cNvSpPr/>
          <p:nvPr/>
        </p:nvSpPr>
        <p:spPr>
          <a:xfrm>
            <a:off x="631269" y="3122295"/>
            <a:ext cx="100119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LIVE DEMO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1755</Words>
  <Application>Microsoft Office PowerPoint</Application>
  <PresentationFormat>Προσαρμογή</PresentationFormat>
  <Paragraphs>268</Paragraphs>
  <Slides>32</Slides>
  <Notes>27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7" baseType="lpstr">
      <vt:lpstr>Barlow Light</vt:lpstr>
      <vt:lpstr>Arial</vt:lpstr>
      <vt:lpstr>Montserrat</vt:lpstr>
      <vt:lpstr>Georgia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LivelyVend – Επιχειρηματική Αξία</vt:lpstr>
      <vt:lpstr>AI Platform για Προσφορές &amp; Συμβόλαια</vt:lpstr>
      <vt:lpstr>eSynapsis – Χαρακτηριστικά &amp; Οφέλη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Στέλιος Στεργίου</cp:lastModifiedBy>
  <cp:revision>5</cp:revision>
  <dcterms:created xsi:type="dcterms:W3CDTF">2026-02-08T11:53:11Z</dcterms:created>
  <dcterms:modified xsi:type="dcterms:W3CDTF">2026-02-18T07:27:13Z</dcterms:modified>
</cp:coreProperties>
</file>